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44"/>
  </p:notesMasterIdLst>
  <p:handoutMasterIdLst>
    <p:handoutMasterId r:id="rId45"/>
  </p:handoutMasterIdLst>
  <p:sldIdLst>
    <p:sldId id="257" r:id="rId3"/>
    <p:sldId id="258" r:id="rId4"/>
    <p:sldId id="304" r:id="rId5"/>
    <p:sldId id="303" r:id="rId6"/>
    <p:sldId id="315" r:id="rId7"/>
    <p:sldId id="305" r:id="rId8"/>
    <p:sldId id="307" r:id="rId9"/>
    <p:sldId id="308" r:id="rId10"/>
    <p:sldId id="341" r:id="rId11"/>
    <p:sldId id="319" r:id="rId12"/>
    <p:sldId id="320" r:id="rId13"/>
    <p:sldId id="321" r:id="rId14"/>
    <p:sldId id="322" r:id="rId15"/>
    <p:sldId id="323" r:id="rId16"/>
    <p:sldId id="329" r:id="rId17"/>
    <p:sldId id="332" r:id="rId18"/>
    <p:sldId id="331" r:id="rId19"/>
    <p:sldId id="330" r:id="rId20"/>
    <p:sldId id="333" r:id="rId21"/>
    <p:sldId id="325" r:id="rId22"/>
    <p:sldId id="326" r:id="rId23"/>
    <p:sldId id="327" r:id="rId24"/>
    <p:sldId id="328" r:id="rId25"/>
    <p:sldId id="334" r:id="rId26"/>
    <p:sldId id="335" r:id="rId27"/>
    <p:sldId id="309" r:id="rId28"/>
    <p:sldId id="310" r:id="rId29"/>
    <p:sldId id="342" r:id="rId30"/>
    <p:sldId id="336" r:id="rId31"/>
    <p:sldId id="337" r:id="rId32"/>
    <p:sldId id="338" r:id="rId33"/>
    <p:sldId id="339" r:id="rId34"/>
    <p:sldId id="340" r:id="rId35"/>
    <p:sldId id="312" r:id="rId36"/>
    <p:sldId id="316" r:id="rId37"/>
    <p:sldId id="343" r:id="rId38"/>
    <p:sldId id="313" r:id="rId39"/>
    <p:sldId id="317" r:id="rId40"/>
    <p:sldId id="318" r:id="rId41"/>
    <p:sldId id="314" r:id="rId42"/>
    <p:sldId id="259" r:id="rId4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0000"/>
    <a:srgbClr val="FF1111"/>
    <a:srgbClr val="C416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9" d="100"/>
          <a:sy n="89" d="100"/>
        </p:scale>
        <p:origin x="-1795" y="-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5"/>
            <a:ext cx="2946275" cy="496503"/>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49866" y="5"/>
            <a:ext cx="2946275" cy="496503"/>
          </a:xfrm>
          <a:prstGeom prst="rect">
            <a:avLst/>
          </a:prstGeom>
        </p:spPr>
        <p:txBody>
          <a:bodyPr vert="horz" lIns="91440" tIns="45720" rIns="91440" bIns="45720" rtlCol="0"/>
          <a:lstStyle>
            <a:lvl1pPr algn="r">
              <a:defRPr sz="1200"/>
            </a:lvl1pPr>
          </a:lstStyle>
          <a:p>
            <a:r>
              <a:rPr lang="en-CA" smtClean="0"/>
              <a:t>01/16/2017</a:t>
            </a:r>
            <a:endParaRPr lang="en-CA"/>
          </a:p>
        </p:txBody>
      </p:sp>
      <p:sp>
        <p:nvSpPr>
          <p:cNvPr id="4" name="Footer Placeholder 3"/>
          <p:cNvSpPr>
            <a:spLocks noGrp="1"/>
          </p:cNvSpPr>
          <p:nvPr>
            <p:ph type="ftr" sz="quarter" idx="2"/>
          </p:nvPr>
        </p:nvSpPr>
        <p:spPr>
          <a:xfrm>
            <a:off x="4" y="9428434"/>
            <a:ext cx="2946275" cy="496503"/>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49866" y="9428434"/>
            <a:ext cx="2946275" cy="496503"/>
          </a:xfrm>
          <a:prstGeom prst="rect">
            <a:avLst/>
          </a:prstGeom>
        </p:spPr>
        <p:txBody>
          <a:bodyPr vert="horz" lIns="91440" tIns="45720" rIns="91440" bIns="45720" rtlCol="0" anchor="b"/>
          <a:lstStyle>
            <a:lvl1pPr algn="r">
              <a:defRPr sz="1200"/>
            </a:lvl1pPr>
          </a:lstStyle>
          <a:p>
            <a:fld id="{D974C46C-C9C7-43E9-B531-79B7327AF5E3}" type="slidenum">
              <a:rPr lang="en-CA" smtClean="0"/>
              <a:t>‹#›</a:t>
            </a:fld>
            <a:endParaRPr lang="en-CA"/>
          </a:p>
        </p:txBody>
      </p:sp>
    </p:spTree>
    <p:extLst>
      <p:ext uri="{BB962C8B-B14F-4D97-AF65-F5344CB8AC3E}">
        <p14:creationId xmlns:p14="http://schemas.microsoft.com/office/powerpoint/2010/main" val="3961208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r>
              <a:rPr lang="en-CA" smtClean="0"/>
              <a:t>01/16/2017</a:t>
            </a:r>
            <a:endParaRPr lang="en-C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79768" y="4715157"/>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F352AFF-4F93-479C-B83A-97AA65E8E2C4}" type="slidenum">
              <a:rPr lang="en-CA" smtClean="0"/>
              <a:t>‹#›</a:t>
            </a:fld>
            <a:endParaRPr lang="en-CA" dirty="0"/>
          </a:p>
        </p:txBody>
      </p:sp>
    </p:spTree>
    <p:extLst>
      <p:ext uri="{BB962C8B-B14F-4D97-AF65-F5344CB8AC3E}">
        <p14:creationId xmlns:p14="http://schemas.microsoft.com/office/powerpoint/2010/main" val="395712209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352AFF-4F93-479C-B83A-97AA65E8E2C4}" type="slidenum">
              <a:rPr lang="en-CA" smtClean="0"/>
              <a:t>2</a:t>
            </a:fld>
            <a:endParaRPr lang="en-CA" dirty="0"/>
          </a:p>
        </p:txBody>
      </p:sp>
    </p:spTree>
    <p:extLst>
      <p:ext uri="{BB962C8B-B14F-4D97-AF65-F5344CB8AC3E}">
        <p14:creationId xmlns:p14="http://schemas.microsoft.com/office/powerpoint/2010/main" val="13650478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352AFF-4F93-479C-B83A-97AA65E8E2C4}" type="slidenum">
              <a:rPr lang="en-CA" smtClean="0"/>
              <a:t>11</a:t>
            </a:fld>
            <a:endParaRPr lang="en-CA" dirty="0"/>
          </a:p>
        </p:txBody>
      </p:sp>
    </p:spTree>
    <p:extLst>
      <p:ext uri="{BB962C8B-B14F-4D97-AF65-F5344CB8AC3E}">
        <p14:creationId xmlns:p14="http://schemas.microsoft.com/office/powerpoint/2010/main" val="13650478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352AFF-4F93-479C-B83A-97AA65E8E2C4}" type="slidenum">
              <a:rPr lang="en-CA" smtClean="0"/>
              <a:t>12</a:t>
            </a:fld>
            <a:endParaRPr lang="en-CA" dirty="0"/>
          </a:p>
        </p:txBody>
      </p:sp>
    </p:spTree>
    <p:extLst>
      <p:ext uri="{BB962C8B-B14F-4D97-AF65-F5344CB8AC3E}">
        <p14:creationId xmlns:p14="http://schemas.microsoft.com/office/powerpoint/2010/main" val="13650478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352AFF-4F93-479C-B83A-97AA65E8E2C4}" type="slidenum">
              <a:rPr lang="en-CA" smtClean="0"/>
              <a:t>13</a:t>
            </a:fld>
            <a:endParaRPr lang="en-CA" dirty="0"/>
          </a:p>
        </p:txBody>
      </p:sp>
    </p:spTree>
    <p:extLst>
      <p:ext uri="{BB962C8B-B14F-4D97-AF65-F5344CB8AC3E}">
        <p14:creationId xmlns:p14="http://schemas.microsoft.com/office/powerpoint/2010/main" val="13650478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352AFF-4F93-479C-B83A-97AA65E8E2C4}" type="slidenum">
              <a:rPr lang="en-CA" smtClean="0"/>
              <a:t>14</a:t>
            </a:fld>
            <a:endParaRPr lang="en-CA" dirty="0"/>
          </a:p>
        </p:txBody>
      </p:sp>
    </p:spTree>
    <p:extLst>
      <p:ext uri="{BB962C8B-B14F-4D97-AF65-F5344CB8AC3E}">
        <p14:creationId xmlns:p14="http://schemas.microsoft.com/office/powerpoint/2010/main" val="13650478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352AFF-4F93-479C-B83A-97AA65E8E2C4}" type="slidenum">
              <a:rPr lang="en-CA" smtClean="0"/>
              <a:t>15</a:t>
            </a:fld>
            <a:endParaRPr lang="en-CA" dirty="0"/>
          </a:p>
        </p:txBody>
      </p:sp>
    </p:spTree>
    <p:extLst>
      <p:ext uri="{BB962C8B-B14F-4D97-AF65-F5344CB8AC3E}">
        <p14:creationId xmlns:p14="http://schemas.microsoft.com/office/powerpoint/2010/main" val="13650478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352AFF-4F93-479C-B83A-97AA65E8E2C4}" type="slidenum">
              <a:rPr lang="en-CA" smtClean="0"/>
              <a:t>16</a:t>
            </a:fld>
            <a:endParaRPr lang="en-CA" dirty="0"/>
          </a:p>
        </p:txBody>
      </p:sp>
    </p:spTree>
    <p:extLst>
      <p:ext uri="{BB962C8B-B14F-4D97-AF65-F5344CB8AC3E}">
        <p14:creationId xmlns:p14="http://schemas.microsoft.com/office/powerpoint/2010/main" val="13650478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352AFF-4F93-479C-B83A-97AA65E8E2C4}" type="slidenum">
              <a:rPr lang="en-CA" smtClean="0"/>
              <a:t>17</a:t>
            </a:fld>
            <a:endParaRPr lang="en-CA" dirty="0"/>
          </a:p>
        </p:txBody>
      </p:sp>
    </p:spTree>
    <p:extLst>
      <p:ext uri="{BB962C8B-B14F-4D97-AF65-F5344CB8AC3E}">
        <p14:creationId xmlns:p14="http://schemas.microsoft.com/office/powerpoint/2010/main" val="13650478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352AFF-4F93-479C-B83A-97AA65E8E2C4}" type="slidenum">
              <a:rPr lang="en-CA" smtClean="0"/>
              <a:t>18</a:t>
            </a:fld>
            <a:endParaRPr lang="en-CA" dirty="0"/>
          </a:p>
        </p:txBody>
      </p:sp>
    </p:spTree>
    <p:extLst>
      <p:ext uri="{BB962C8B-B14F-4D97-AF65-F5344CB8AC3E}">
        <p14:creationId xmlns:p14="http://schemas.microsoft.com/office/powerpoint/2010/main" val="13650478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352AFF-4F93-479C-B83A-97AA65E8E2C4}" type="slidenum">
              <a:rPr lang="en-CA" smtClean="0"/>
              <a:t>19</a:t>
            </a:fld>
            <a:endParaRPr lang="en-CA" dirty="0"/>
          </a:p>
        </p:txBody>
      </p:sp>
    </p:spTree>
    <p:extLst>
      <p:ext uri="{BB962C8B-B14F-4D97-AF65-F5344CB8AC3E}">
        <p14:creationId xmlns:p14="http://schemas.microsoft.com/office/powerpoint/2010/main" val="13650478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352AFF-4F93-479C-B83A-97AA65E8E2C4}" type="slidenum">
              <a:rPr lang="en-CA" smtClean="0"/>
              <a:t>20</a:t>
            </a:fld>
            <a:endParaRPr lang="en-CA" dirty="0"/>
          </a:p>
        </p:txBody>
      </p:sp>
    </p:spTree>
    <p:extLst>
      <p:ext uri="{BB962C8B-B14F-4D97-AF65-F5344CB8AC3E}">
        <p14:creationId xmlns:p14="http://schemas.microsoft.com/office/powerpoint/2010/main" val="1365047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352AFF-4F93-479C-B83A-97AA65E8E2C4}" type="slidenum">
              <a:rPr lang="en-CA" smtClean="0"/>
              <a:t>3</a:t>
            </a:fld>
            <a:endParaRPr lang="en-CA" dirty="0"/>
          </a:p>
        </p:txBody>
      </p:sp>
    </p:spTree>
    <p:extLst>
      <p:ext uri="{BB962C8B-B14F-4D97-AF65-F5344CB8AC3E}">
        <p14:creationId xmlns:p14="http://schemas.microsoft.com/office/powerpoint/2010/main" val="13650478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352AFF-4F93-479C-B83A-97AA65E8E2C4}" type="slidenum">
              <a:rPr lang="en-CA" smtClean="0"/>
              <a:t>21</a:t>
            </a:fld>
            <a:endParaRPr lang="en-CA" dirty="0"/>
          </a:p>
        </p:txBody>
      </p:sp>
    </p:spTree>
    <p:extLst>
      <p:ext uri="{BB962C8B-B14F-4D97-AF65-F5344CB8AC3E}">
        <p14:creationId xmlns:p14="http://schemas.microsoft.com/office/powerpoint/2010/main" val="13650478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352AFF-4F93-479C-B83A-97AA65E8E2C4}" type="slidenum">
              <a:rPr lang="en-CA" smtClean="0"/>
              <a:t>22</a:t>
            </a:fld>
            <a:endParaRPr lang="en-CA" dirty="0"/>
          </a:p>
        </p:txBody>
      </p:sp>
    </p:spTree>
    <p:extLst>
      <p:ext uri="{BB962C8B-B14F-4D97-AF65-F5344CB8AC3E}">
        <p14:creationId xmlns:p14="http://schemas.microsoft.com/office/powerpoint/2010/main" val="13650478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352AFF-4F93-479C-B83A-97AA65E8E2C4}" type="slidenum">
              <a:rPr lang="en-CA" smtClean="0"/>
              <a:t>23</a:t>
            </a:fld>
            <a:endParaRPr lang="en-CA" dirty="0"/>
          </a:p>
        </p:txBody>
      </p:sp>
    </p:spTree>
    <p:extLst>
      <p:ext uri="{BB962C8B-B14F-4D97-AF65-F5344CB8AC3E}">
        <p14:creationId xmlns:p14="http://schemas.microsoft.com/office/powerpoint/2010/main" val="13650478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352AFF-4F93-479C-B83A-97AA65E8E2C4}" type="slidenum">
              <a:rPr lang="en-CA" smtClean="0"/>
              <a:t>24</a:t>
            </a:fld>
            <a:endParaRPr lang="en-CA" dirty="0"/>
          </a:p>
        </p:txBody>
      </p:sp>
    </p:spTree>
    <p:extLst>
      <p:ext uri="{BB962C8B-B14F-4D97-AF65-F5344CB8AC3E}">
        <p14:creationId xmlns:p14="http://schemas.microsoft.com/office/powerpoint/2010/main" val="13650478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352AFF-4F93-479C-B83A-97AA65E8E2C4}" type="slidenum">
              <a:rPr lang="en-CA" smtClean="0"/>
              <a:t>25</a:t>
            </a:fld>
            <a:endParaRPr lang="en-CA" dirty="0"/>
          </a:p>
        </p:txBody>
      </p:sp>
    </p:spTree>
    <p:extLst>
      <p:ext uri="{BB962C8B-B14F-4D97-AF65-F5344CB8AC3E}">
        <p14:creationId xmlns:p14="http://schemas.microsoft.com/office/powerpoint/2010/main" val="13650478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352AFF-4F93-479C-B83A-97AA65E8E2C4}" type="slidenum">
              <a:rPr lang="en-CA" smtClean="0"/>
              <a:t>26</a:t>
            </a:fld>
            <a:endParaRPr lang="en-CA" dirty="0"/>
          </a:p>
        </p:txBody>
      </p:sp>
    </p:spTree>
    <p:extLst>
      <p:ext uri="{BB962C8B-B14F-4D97-AF65-F5344CB8AC3E}">
        <p14:creationId xmlns:p14="http://schemas.microsoft.com/office/powerpoint/2010/main" val="13650478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352AFF-4F93-479C-B83A-97AA65E8E2C4}" type="slidenum">
              <a:rPr lang="en-CA" smtClean="0"/>
              <a:t>27</a:t>
            </a:fld>
            <a:endParaRPr lang="en-CA" dirty="0"/>
          </a:p>
        </p:txBody>
      </p:sp>
    </p:spTree>
    <p:extLst>
      <p:ext uri="{BB962C8B-B14F-4D97-AF65-F5344CB8AC3E}">
        <p14:creationId xmlns:p14="http://schemas.microsoft.com/office/powerpoint/2010/main" val="13650478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352AFF-4F93-479C-B83A-97AA65E8E2C4}" type="slidenum">
              <a:rPr lang="en-CA" smtClean="0"/>
              <a:t>28</a:t>
            </a:fld>
            <a:endParaRPr lang="en-CA" dirty="0"/>
          </a:p>
        </p:txBody>
      </p:sp>
    </p:spTree>
    <p:extLst>
      <p:ext uri="{BB962C8B-B14F-4D97-AF65-F5344CB8AC3E}">
        <p14:creationId xmlns:p14="http://schemas.microsoft.com/office/powerpoint/2010/main" val="13650478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352AFF-4F93-479C-B83A-97AA65E8E2C4}" type="slidenum">
              <a:rPr lang="en-CA" smtClean="0"/>
              <a:t>29</a:t>
            </a:fld>
            <a:endParaRPr lang="en-CA" dirty="0"/>
          </a:p>
        </p:txBody>
      </p:sp>
    </p:spTree>
    <p:extLst>
      <p:ext uri="{BB962C8B-B14F-4D97-AF65-F5344CB8AC3E}">
        <p14:creationId xmlns:p14="http://schemas.microsoft.com/office/powerpoint/2010/main" val="13650478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352AFF-4F93-479C-B83A-97AA65E8E2C4}" type="slidenum">
              <a:rPr lang="en-CA" smtClean="0"/>
              <a:t>30</a:t>
            </a:fld>
            <a:endParaRPr lang="en-CA" dirty="0"/>
          </a:p>
        </p:txBody>
      </p:sp>
    </p:spTree>
    <p:extLst>
      <p:ext uri="{BB962C8B-B14F-4D97-AF65-F5344CB8AC3E}">
        <p14:creationId xmlns:p14="http://schemas.microsoft.com/office/powerpoint/2010/main" val="1365047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352AFF-4F93-479C-B83A-97AA65E8E2C4}" type="slidenum">
              <a:rPr lang="en-CA" smtClean="0"/>
              <a:t>4</a:t>
            </a:fld>
            <a:endParaRPr lang="en-CA" dirty="0"/>
          </a:p>
        </p:txBody>
      </p:sp>
    </p:spTree>
    <p:extLst>
      <p:ext uri="{BB962C8B-B14F-4D97-AF65-F5344CB8AC3E}">
        <p14:creationId xmlns:p14="http://schemas.microsoft.com/office/powerpoint/2010/main" val="13650478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352AFF-4F93-479C-B83A-97AA65E8E2C4}" type="slidenum">
              <a:rPr lang="en-CA" smtClean="0"/>
              <a:t>31</a:t>
            </a:fld>
            <a:endParaRPr lang="en-CA" dirty="0"/>
          </a:p>
        </p:txBody>
      </p:sp>
    </p:spTree>
    <p:extLst>
      <p:ext uri="{BB962C8B-B14F-4D97-AF65-F5344CB8AC3E}">
        <p14:creationId xmlns:p14="http://schemas.microsoft.com/office/powerpoint/2010/main" val="13650478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352AFF-4F93-479C-B83A-97AA65E8E2C4}" type="slidenum">
              <a:rPr lang="en-CA" smtClean="0"/>
              <a:t>32</a:t>
            </a:fld>
            <a:endParaRPr lang="en-CA" dirty="0"/>
          </a:p>
        </p:txBody>
      </p:sp>
    </p:spTree>
    <p:extLst>
      <p:ext uri="{BB962C8B-B14F-4D97-AF65-F5344CB8AC3E}">
        <p14:creationId xmlns:p14="http://schemas.microsoft.com/office/powerpoint/2010/main" val="136504785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352AFF-4F93-479C-B83A-97AA65E8E2C4}" type="slidenum">
              <a:rPr lang="en-CA" smtClean="0"/>
              <a:t>33</a:t>
            </a:fld>
            <a:endParaRPr lang="en-CA" dirty="0"/>
          </a:p>
        </p:txBody>
      </p:sp>
    </p:spTree>
    <p:extLst>
      <p:ext uri="{BB962C8B-B14F-4D97-AF65-F5344CB8AC3E}">
        <p14:creationId xmlns:p14="http://schemas.microsoft.com/office/powerpoint/2010/main" val="136504785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352AFF-4F93-479C-B83A-97AA65E8E2C4}" type="slidenum">
              <a:rPr lang="en-CA" smtClean="0"/>
              <a:t>34</a:t>
            </a:fld>
            <a:endParaRPr lang="en-CA" dirty="0"/>
          </a:p>
        </p:txBody>
      </p:sp>
    </p:spTree>
    <p:extLst>
      <p:ext uri="{BB962C8B-B14F-4D97-AF65-F5344CB8AC3E}">
        <p14:creationId xmlns:p14="http://schemas.microsoft.com/office/powerpoint/2010/main" val="13650478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352AFF-4F93-479C-B83A-97AA65E8E2C4}" type="slidenum">
              <a:rPr lang="en-CA" smtClean="0"/>
              <a:t>35</a:t>
            </a:fld>
            <a:endParaRPr lang="en-CA" dirty="0"/>
          </a:p>
        </p:txBody>
      </p:sp>
    </p:spTree>
    <p:extLst>
      <p:ext uri="{BB962C8B-B14F-4D97-AF65-F5344CB8AC3E}">
        <p14:creationId xmlns:p14="http://schemas.microsoft.com/office/powerpoint/2010/main" val="136504785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352AFF-4F93-479C-B83A-97AA65E8E2C4}" type="slidenum">
              <a:rPr lang="en-CA" smtClean="0"/>
              <a:t>36</a:t>
            </a:fld>
            <a:endParaRPr lang="en-CA" dirty="0"/>
          </a:p>
        </p:txBody>
      </p:sp>
    </p:spTree>
    <p:extLst>
      <p:ext uri="{BB962C8B-B14F-4D97-AF65-F5344CB8AC3E}">
        <p14:creationId xmlns:p14="http://schemas.microsoft.com/office/powerpoint/2010/main" val="13650478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352AFF-4F93-479C-B83A-97AA65E8E2C4}" type="slidenum">
              <a:rPr lang="en-CA" smtClean="0"/>
              <a:t>37</a:t>
            </a:fld>
            <a:endParaRPr lang="en-CA" dirty="0"/>
          </a:p>
        </p:txBody>
      </p:sp>
    </p:spTree>
    <p:extLst>
      <p:ext uri="{BB962C8B-B14F-4D97-AF65-F5344CB8AC3E}">
        <p14:creationId xmlns:p14="http://schemas.microsoft.com/office/powerpoint/2010/main" val="13650478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352AFF-4F93-479C-B83A-97AA65E8E2C4}" type="slidenum">
              <a:rPr lang="en-CA" smtClean="0"/>
              <a:t>38</a:t>
            </a:fld>
            <a:endParaRPr lang="en-CA" dirty="0"/>
          </a:p>
        </p:txBody>
      </p:sp>
    </p:spTree>
    <p:extLst>
      <p:ext uri="{BB962C8B-B14F-4D97-AF65-F5344CB8AC3E}">
        <p14:creationId xmlns:p14="http://schemas.microsoft.com/office/powerpoint/2010/main" val="136504785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352AFF-4F93-479C-B83A-97AA65E8E2C4}" type="slidenum">
              <a:rPr lang="en-CA" smtClean="0"/>
              <a:t>39</a:t>
            </a:fld>
            <a:endParaRPr lang="en-CA" dirty="0"/>
          </a:p>
        </p:txBody>
      </p:sp>
    </p:spTree>
    <p:extLst>
      <p:ext uri="{BB962C8B-B14F-4D97-AF65-F5344CB8AC3E}">
        <p14:creationId xmlns:p14="http://schemas.microsoft.com/office/powerpoint/2010/main" val="13650478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352AFF-4F93-479C-B83A-97AA65E8E2C4}" type="slidenum">
              <a:rPr lang="en-CA" smtClean="0"/>
              <a:t>40</a:t>
            </a:fld>
            <a:endParaRPr lang="en-CA" dirty="0"/>
          </a:p>
        </p:txBody>
      </p:sp>
    </p:spTree>
    <p:extLst>
      <p:ext uri="{BB962C8B-B14F-4D97-AF65-F5344CB8AC3E}">
        <p14:creationId xmlns:p14="http://schemas.microsoft.com/office/powerpoint/2010/main" val="1365047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352AFF-4F93-479C-B83A-97AA65E8E2C4}" type="slidenum">
              <a:rPr lang="en-CA" smtClean="0"/>
              <a:t>5</a:t>
            </a:fld>
            <a:endParaRPr lang="en-CA" dirty="0"/>
          </a:p>
        </p:txBody>
      </p:sp>
    </p:spTree>
    <p:extLst>
      <p:ext uri="{BB962C8B-B14F-4D97-AF65-F5344CB8AC3E}">
        <p14:creationId xmlns:p14="http://schemas.microsoft.com/office/powerpoint/2010/main" val="136504785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150CDBD4-C4AA-4C03-91F2-ED82BB87CD24}" type="slidenum">
              <a:rPr lang="en-US" smtClean="0"/>
              <a:pPr/>
              <a:t>41</a:t>
            </a:fld>
            <a:endParaRPr lang="en-US" dirty="0"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xfrm>
            <a:off x="1057416" y="4719236"/>
            <a:ext cx="5438140" cy="4466649"/>
          </a:xfrm>
          <a:noFill/>
          <a:ln/>
        </p:spPr>
        <p:txBody>
          <a:bodyPr/>
          <a:lstStyle/>
          <a:p>
            <a:pPr eaLnBrk="1" hangingPunct="1"/>
            <a:r>
              <a:rPr lang="en-CA" u="sng" dirty="0" smtClean="0"/>
              <a:t>																																								</a:t>
            </a:r>
          </a:p>
          <a:p>
            <a:pPr eaLnBrk="1" hangingPunct="1"/>
            <a:r>
              <a:rPr lang="en-CA" u="sng" dirty="0" smtClean="0"/>
              <a:t>																																								</a:t>
            </a:r>
            <a:endParaRPr lang="en-GB" u="sng" dirty="0" smtClean="0"/>
          </a:p>
          <a:p>
            <a:pPr eaLnBrk="1" hangingPunct="1"/>
            <a:r>
              <a:rPr lang="en-CA" u="sng" dirty="0" smtClean="0"/>
              <a:t>										</a:t>
            </a:r>
            <a:endParaRPr lang="en-GB" u="sng" dirty="0" smtClean="0"/>
          </a:p>
          <a:p>
            <a:pPr eaLnBrk="1" hangingPunct="1"/>
            <a:endParaRPr lang="en-GB" dirty="0" smtClean="0"/>
          </a:p>
        </p:txBody>
      </p:sp>
    </p:spTree>
    <p:extLst>
      <p:ext uri="{BB962C8B-B14F-4D97-AF65-F5344CB8AC3E}">
        <p14:creationId xmlns:p14="http://schemas.microsoft.com/office/powerpoint/2010/main" val="27514656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352AFF-4F93-479C-B83A-97AA65E8E2C4}" type="slidenum">
              <a:rPr lang="en-CA" smtClean="0"/>
              <a:t>6</a:t>
            </a:fld>
            <a:endParaRPr lang="en-CA" dirty="0"/>
          </a:p>
        </p:txBody>
      </p:sp>
    </p:spTree>
    <p:extLst>
      <p:ext uri="{BB962C8B-B14F-4D97-AF65-F5344CB8AC3E}">
        <p14:creationId xmlns:p14="http://schemas.microsoft.com/office/powerpoint/2010/main" val="1365047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352AFF-4F93-479C-B83A-97AA65E8E2C4}" type="slidenum">
              <a:rPr lang="en-CA" smtClean="0"/>
              <a:t>7</a:t>
            </a:fld>
            <a:endParaRPr lang="en-CA" dirty="0"/>
          </a:p>
        </p:txBody>
      </p:sp>
    </p:spTree>
    <p:extLst>
      <p:ext uri="{BB962C8B-B14F-4D97-AF65-F5344CB8AC3E}">
        <p14:creationId xmlns:p14="http://schemas.microsoft.com/office/powerpoint/2010/main" val="1365047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352AFF-4F93-479C-B83A-97AA65E8E2C4}" type="slidenum">
              <a:rPr lang="en-CA" smtClean="0"/>
              <a:t>8</a:t>
            </a:fld>
            <a:endParaRPr lang="en-CA" dirty="0"/>
          </a:p>
        </p:txBody>
      </p:sp>
    </p:spTree>
    <p:extLst>
      <p:ext uri="{BB962C8B-B14F-4D97-AF65-F5344CB8AC3E}">
        <p14:creationId xmlns:p14="http://schemas.microsoft.com/office/powerpoint/2010/main" val="1365047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352AFF-4F93-479C-B83A-97AA65E8E2C4}" type="slidenum">
              <a:rPr lang="en-CA" smtClean="0"/>
              <a:t>9</a:t>
            </a:fld>
            <a:endParaRPr lang="en-CA" dirty="0"/>
          </a:p>
        </p:txBody>
      </p:sp>
    </p:spTree>
    <p:extLst>
      <p:ext uri="{BB962C8B-B14F-4D97-AF65-F5344CB8AC3E}">
        <p14:creationId xmlns:p14="http://schemas.microsoft.com/office/powerpoint/2010/main" val="13650478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352AFF-4F93-479C-B83A-97AA65E8E2C4}" type="slidenum">
              <a:rPr lang="en-CA" smtClean="0"/>
              <a:t>10</a:t>
            </a:fld>
            <a:endParaRPr lang="en-CA" dirty="0"/>
          </a:p>
        </p:txBody>
      </p:sp>
    </p:spTree>
    <p:extLst>
      <p:ext uri="{BB962C8B-B14F-4D97-AF65-F5344CB8AC3E}">
        <p14:creationId xmlns:p14="http://schemas.microsoft.com/office/powerpoint/2010/main" val="1365047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01/16/2017</a:t>
            </a:r>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AF9961BF-8F4D-4508-8C8B-855456F3BD9B}" type="slidenum">
              <a:rPr lang="en-CA" smtClean="0"/>
              <a:t>‹#›</a:t>
            </a:fld>
            <a:endParaRPr lang="en-CA"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01/16/2017</a:t>
            </a:r>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AF9961BF-8F4D-4508-8C8B-855456F3BD9B}" type="slidenum">
              <a:rPr lang="en-CA" smtClean="0"/>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01/16/2017</a:t>
            </a:r>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AF9961BF-8F4D-4508-8C8B-855456F3BD9B}" type="slidenum">
              <a:rPr lang="en-CA" smtClean="0"/>
              <a:t>‹#›</a:t>
            </a:fld>
            <a:endParaRPr lang="en-CA"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r>
              <a:rPr lang="en-US" smtClean="0"/>
              <a:t>01/16/2017</a:t>
            </a:r>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AF9961BF-8F4D-4508-8C8B-855456F3BD9B}" type="slidenum">
              <a:rPr lang="en-CA" smtClean="0"/>
              <a:t>‹#›</a:t>
            </a:fld>
            <a:endParaRPr lang="en-CA" dirty="0"/>
          </a:p>
        </p:txBody>
      </p:sp>
    </p:spTree>
    <p:extLst>
      <p:ext uri="{BB962C8B-B14F-4D97-AF65-F5344CB8AC3E}">
        <p14:creationId xmlns:p14="http://schemas.microsoft.com/office/powerpoint/2010/main" val="1825834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r>
              <a:rPr lang="en-US" smtClean="0"/>
              <a:t>01/16/2017</a:t>
            </a:r>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AF9961BF-8F4D-4508-8C8B-855456F3BD9B}" type="slidenum">
              <a:rPr lang="en-CA" smtClean="0"/>
              <a:t>‹#›</a:t>
            </a:fld>
            <a:endParaRPr lang="en-CA" dirty="0"/>
          </a:p>
        </p:txBody>
      </p:sp>
    </p:spTree>
    <p:extLst>
      <p:ext uri="{BB962C8B-B14F-4D97-AF65-F5344CB8AC3E}">
        <p14:creationId xmlns:p14="http://schemas.microsoft.com/office/powerpoint/2010/main" val="18993736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01/16/2017</a:t>
            </a:r>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AF9961BF-8F4D-4508-8C8B-855456F3BD9B}" type="slidenum">
              <a:rPr lang="en-CA" smtClean="0"/>
              <a:t>‹#›</a:t>
            </a:fld>
            <a:endParaRPr lang="en-CA" dirty="0"/>
          </a:p>
        </p:txBody>
      </p:sp>
    </p:spTree>
    <p:extLst>
      <p:ext uri="{BB962C8B-B14F-4D97-AF65-F5344CB8AC3E}">
        <p14:creationId xmlns:p14="http://schemas.microsoft.com/office/powerpoint/2010/main" val="17021829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r>
              <a:rPr lang="en-US" smtClean="0"/>
              <a:t>01/16/2017</a:t>
            </a:r>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AF9961BF-8F4D-4508-8C8B-855456F3BD9B}" type="slidenum">
              <a:rPr lang="en-CA" smtClean="0"/>
              <a:t>‹#›</a:t>
            </a:fld>
            <a:endParaRPr lang="en-CA" dirty="0"/>
          </a:p>
        </p:txBody>
      </p:sp>
    </p:spTree>
    <p:extLst>
      <p:ext uri="{BB962C8B-B14F-4D97-AF65-F5344CB8AC3E}">
        <p14:creationId xmlns:p14="http://schemas.microsoft.com/office/powerpoint/2010/main" val="22984768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r>
              <a:rPr lang="en-US" smtClean="0"/>
              <a:t>01/16/2017</a:t>
            </a:r>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AF9961BF-8F4D-4508-8C8B-855456F3BD9B}" type="slidenum">
              <a:rPr lang="en-CA" smtClean="0"/>
              <a:t>‹#›</a:t>
            </a:fld>
            <a:endParaRPr lang="en-CA" dirty="0"/>
          </a:p>
        </p:txBody>
      </p:sp>
    </p:spTree>
    <p:extLst>
      <p:ext uri="{BB962C8B-B14F-4D97-AF65-F5344CB8AC3E}">
        <p14:creationId xmlns:p14="http://schemas.microsoft.com/office/powerpoint/2010/main" val="36734581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r>
              <a:rPr lang="en-US" smtClean="0"/>
              <a:t>01/16/2017</a:t>
            </a:r>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AF9961BF-8F4D-4508-8C8B-855456F3BD9B}" type="slidenum">
              <a:rPr lang="en-CA" smtClean="0"/>
              <a:t>‹#›</a:t>
            </a:fld>
            <a:endParaRPr lang="en-CA" dirty="0"/>
          </a:p>
        </p:txBody>
      </p:sp>
    </p:spTree>
    <p:extLst>
      <p:ext uri="{BB962C8B-B14F-4D97-AF65-F5344CB8AC3E}">
        <p14:creationId xmlns:p14="http://schemas.microsoft.com/office/powerpoint/2010/main" val="31295765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01/16/2017</a:t>
            </a:r>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AF9961BF-8F4D-4508-8C8B-855456F3BD9B}" type="slidenum">
              <a:rPr lang="en-CA" smtClean="0"/>
              <a:t>‹#›</a:t>
            </a:fld>
            <a:endParaRPr lang="en-CA" dirty="0"/>
          </a:p>
        </p:txBody>
      </p:sp>
    </p:spTree>
    <p:extLst>
      <p:ext uri="{BB962C8B-B14F-4D97-AF65-F5344CB8AC3E}">
        <p14:creationId xmlns:p14="http://schemas.microsoft.com/office/powerpoint/2010/main" val="19290840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01/16/2017</a:t>
            </a:r>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AF9961BF-8F4D-4508-8C8B-855456F3BD9B}" type="slidenum">
              <a:rPr lang="en-CA" smtClean="0"/>
              <a:t>‹#›</a:t>
            </a:fld>
            <a:endParaRPr lang="en-CA" dirty="0"/>
          </a:p>
        </p:txBody>
      </p:sp>
    </p:spTree>
    <p:extLst>
      <p:ext uri="{BB962C8B-B14F-4D97-AF65-F5344CB8AC3E}">
        <p14:creationId xmlns:p14="http://schemas.microsoft.com/office/powerpoint/2010/main" val="398705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01/16/2017</a:t>
            </a:r>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49BA8AD0-BDB3-44B0-A24C-3FCAAE45F5DC}" type="slidenum">
              <a:rPr lang="en-CA" smtClean="0"/>
              <a:t>‹#›</a:t>
            </a:fld>
            <a:endParaRPr lang="en-CA"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01/16/2017</a:t>
            </a:r>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AF9961BF-8F4D-4508-8C8B-855456F3BD9B}" type="slidenum">
              <a:rPr lang="en-CA" smtClean="0"/>
              <a:t>‹#›</a:t>
            </a:fld>
            <a:endParaRPr lang="en-CA" dirty="0"/>
          </a:p>
        </p:txBody>
      </p:sp>
    </p:spTree>
    <p:extLst>
      <p:ext uri="{BB962C8B-B14F-4D97-AF65-F5344CB8AC3E}">
        <p14:creationId xmlns:p14="http://schemas.microsoft.com/office/powerpoint/2010/main" val="30865657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r>
              <a:rPr lang="en-US" smtClean="0"/>
              <a:t>01/16/2017</a:t>
            </a:r>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AF9961BF-8F4D-4508-8C8B-855456F3BD9B}" type="slidenum">
              <a:rPr lang="en-CA" smtClean="0"/>
              <a:t>‹#›</a:t>
            </a:fld>
            <a:endParaRPr lang="en-CA" dirty="0"/>
          </a:p>
        </p:txBody>
      </p:sp>
    </p:spTree>
    <p:extLst>
      <p:ext uri="{BB962C8B-B14F-4D97-AF65-F5344CB8AC3E}">
        <p14:creationId xmlns:p14="http://schemas.microsoft.com/office/powerpoint/2010/main" val="24545360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r>
              <a:rPr lang="en-US" smtClean="0"/>
              <a:t>01/16/2017</a:t>
            </a:r>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AF9961BF-8F4D-4508-8C8B-855456F3BD9B}" type="slidenum">
              <a:rPr lang="en-CA" smtClean="0"/>
              <a:t>‹#›</a:t>
            </a:fld>
            <a:endParaRPr lang="en-CA" dirty="0"/>
          </a:p>
        </p:txBody>
      </p:sp>
    </p:spTree>
    <p:extLst>
      <p:ext uri="{BB962C8B-B14F-4D97-AF65-F5344CB8AC3E}">
        <p14:creationId xmlns:p14="http://schemas.microsoft.com/office/powerpoint/2010/main" val="1238152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01/16/2017</a:t>
            </a:r>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AF9961BF-8F4D-4508-8C8B-855456F3BD9B}" type="slidenum">
              <a:rPr lang="en-CA" smtClean="0"/>
              <a:t>‹#›</a:t>
            </a:fld>
            <a:endParaRPr lang="en-CA"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01/16/2017</a:t>
            </a:r>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AF9961BF-8F4D-4508-8C8B-855456F3BD9B}" type="slidenum">
              <a:rPr lang="en-CA" smtClean="0"/>
              <a:t>‹#›</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01/16/2017</a:t>
            </a:r>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AF9961BF-8F4D-4508-8C8B-855456F3BD9B}" type="slidenum">
              <a:rPr lang="en-CA" smtClean="0"/>
              <a:t>‹#›</a:t>
            </a:fld>
            <a:endParaRPr lang="en-CA"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01/16/2017</a:t>
            </a:r>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AF9961BF-8F4D-4508-8C8B-855456F3BD9B}" type="slidenum">
              <a:rPr lang="en-CA" smtClean="0"/>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01/16/2017</a:t>
            </a:r>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AF9961BF-8F4D-4508-8C8B-855456F3BD9B}" type="slidenum">
              <a:rPr lang="en-CA" smtClean="0"/>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01/16/2017</a:t>
            </a:r>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AF9961BF-8F4D-4508-8C8B-855456F3BD9B}" type="slidenum">
              <a:rPr lang="en-CA" smtClean="0"/>
              <a:t>‹#›</a:t>
            </a:fld>
            <a:endParaRPr lang="en-CA"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01/16/2017</a:t>
            </a:r>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AF9961BF-8F4D-4508-8C8B-855456F3BD9B}" type="slidenum">
              <a:rPr lang="en-CA" smtClean="0"/>
              <a:t>‹#›</a:t>
            </a:fld>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r>
              <a:rPr lang="en-US" smtClean="0"/>
              <a:t>01/16/2017</a:t>
            </a:r>
            <a:endParaRPr lang="en-CA"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CA"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F9961BF-8F4D-4508-8C8B-855456F3BD9B}" type="slidenum">
              <a:rPr lang="en-CA" smtClean="0"/>
              <a:t>‹#›</a:t>
            </a:fld>
            <a:endParaRPr lang="en-CA"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01/16/2017</a:t>
            </a:r>
            <a:endParaRPr lang="en-C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9961BF-8F4D-4508-8C8B-855456F3BD9B}" type="slidenum">
              <a:rPr lang="en-CA" smtClean="0"/>
              <a:t>‹#›</a:t>
            </a:fld>
            <a:endParaRPr lang="en-CA" dirty="0"/>
          </a:p>
        </p:txBody>
      </p:sp>
    </p:spTree>
    <p:extLst>
      <p:ext uri="{BB962C8B-B14F-4D97-AF65-F5344CB8AC3E}">
        <p14:creationId xmlns:p14="http://schemas.microsoft.com/office/powerpoint/2010/main" val="27452371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lstStyle/>
          <a:p>
            <a:pPr algn="l"/>
            <a:r>
              <a:rPr lang="en-US" sz="3600" dirty="0" smtClean="0"/>
              <a:t>Employer Webinar </a:t>
            </a:r>
            <a:endParaRPr lang="en-US" sz="3600" dirty="0"/>
          </a:p>
        </p:txBody>
      </p:sp>
      <p:sp>
        <p:nvSpPr>
          <p:cNvPr id="3" name="Subtitle 2"/>
          <p:cNvSpPr>
            <a:spLocks noGrp="1"/>
          </p:cNvSpPr>
          <p:nvPr>
            <p:ph type="subTitle" idx="1"/>
          </p:nvPr>
        </p:nvSpPr>
        <p:spPr>
          <a:xfrm>
            <a:off x="747485" y="1905000"/>
            <a:ext cx="8077200" cy="1094874"/>
          </a:xfrm>
        </p:spPr>
        <p:txBody>
          <a:bodyPr>
            <a:noAutofit/>
          </a:bodyPr>
          <a:lstStyle/>
          <a:p>
            <a:pPr algn="l"/>
            <a:r>
              <a:rPr lang="en-US" sz="3400" b="1" dirty="0" smtClean="0">
                <a:solidFill>
                  <a:srgbClr val="C41604"/>
                </a:solidFill>
              </a:rPr>
              <a:t>Preparing for a New Workplace Landscape</a:t>
            </a:r>
          </a:p>
          <a:p>
            <a:pPr algn="l"/>
            <a:r>
              <a:rPr lang="en-US" sz="2900" b="1" dirty="0">
                <a:solidFill>
                  <a:srgbClr val="C41604"/>
                </a:solidFill>
              </a:rPr>
              <a:t>	</a:t>
            </a:r>
            <a:endParaRPr lang="en-US" sz="2900" b="1" dirty="0" smtClean="0">
              <a:solidFill>
                <a:srgbClr val="C41604"/>
              </a:solidFill>
            </a:endParaRPr>
          </a:p>
        </p:txBody>
      </p:sp>
      <p:sp>
        <p:nvSpPr>
          <p:cNvPr id="6" name="Subtitle 2"/>
          <p:cNvSpPr txBox="1">
            <a:spLocks/>
          </p:cNvSpPr>
          <p:nvPr/>
        </p:nvSpPr>
        <p:spPr>
          <a:xfrm>
            <a:off x="747485" y="4038600"/>
            <a:ext cx="5930405" cy="1295400"/>
          </a:xfrm>
          <a:prstGeom prst="rect">
            <a:avLst/>
          </a:prstGeom>
        </p:spPr>
        <p:txBody>
          <a:bodyPr vert="horz" lIns="91440" tIns="45720" rIns="91440" bIns="45720" rtlCol="0">
            <a:normAutofit lnSpcReduction="10000"/>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2400" dirty="0" smtClean="0">
                <a:latin typeface="+mn-lt"/>
              </a:rPr>
              <a:t>Presenters: </a:t>
            </a: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2400" dirty="0" smtClean="0"/>
              <a:t>Daniel Condon</a:t>
            </a:r>
          </a:p>
          <a:p>
            <a:pPr>
              <a:spcBef>
                <a:spcPct val="20000"/>
              </a:spcBef>
              <a:defRPr/>
            </a:pPr>
            <a:r>
              <a:rPr lang="en-US" sz="2400" dirty="0"/>
              <a:t>Christine Ashton</a:t>
            </a: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endParaRPr lang="en-US" sz="2400" dirty="0" smtClean="0">
              <a:latin typeface="+mn-lt"/>
            </a:endParaRPr>
          </a:p>
        </p:txBody>
      </p:sp>
      <p:sp>
        <p:nvSpPr>
          <p:cNvPr id="7" name="Subtitle 2"/>
          <p:cNvSpPr txBox="1">
            <a:spLocks/>
          </p:cNvSpPr>
          <p:nvPr/>
        </p:nvSpPr>
        <p:spPr>
          <a:xfrm>
            <a:off x="798286" y="3200400"/>
            <a:ext cx="3352800" cy="985062"/>
          </a:xfrm>
          <a:prstGeom prst="rect">
            <a:avLst/>
          </a:prstGeom>
        </p:spPr>
        <p:txBody>
          <a:bodyPr vert="horz" lIns="91440" tIns="45720" rIns="91440" bIns="45720" rtlCol="0">
            <a:norm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2400" dirty="0" smtClean="0"/>
              <a:t>July 12, 2017</a:t>
            </a:r>
            <a:endParaRPr kumimoji="0" lang="en-US" sz="2400" b="0" i="0" u="none" strike="noStrike" kern="1200" cap="none" spc="0" normalizeH="0" baseline="0" noProof="0" dirty="0" smtClean="0">
              <a:ln>
                <a:noFill/>
              </a:ln>
              <a:effectLst/>
              <a:uLnTx/>
              <a:uFillTx/>
              <a:latin typeface="+mn-lt"/>
              <a:ea typeface="+mn-ea"/>
              <a:cs typeface="+mn-cs"/>
            </a:endParaRPr>
          </a:p>
        </p:txBody>
      </p:sp>
      <p:grpSp>
        <p:nvGrpSpPr>
          <p:cNvPr id="9" name="Group 8"/>
          <p:cNvGrpSpPr/>
          <p:nvPr/>
        </p:nvGrpSpPr>
        <p:grpSpPr>
          <a:xfrm>
            <a:off x="533400" y="5708108"/>
            <a:ext cx="8443191" cy="1010191"/>
            <a:chOff x="533400" y="5708108"/>
            <a:chExt cx="8443191" cy="1010191"/>
          </a:xfrm>
        </p:grpSpPr>
        <p:sp>
          <p:nvSpPr>
            <p:cNvPr id="10" name="AutoShape 2"/>
            <p:cNvSpPr>
              <a:spLocks noChangeArrowheads="1"/>
            </p:cNvSpPr>
            <p:nvPr/>
          </p:nvSpPr>
          <p:spPr bwMode="auto">
            <a:xfrm>
              <a:off x="533400" y="6096000"/>
              <a:ext cx="6553200" cy="45719"/>
            </a:xfrm>
            <a:prstGeom prst="roundRect">
              <a:avLst>
                <a:gd name="adj" fmla="val 16667"/>
              </a:avLst>
            </a:prstGeom>
            <a:solidFill>
              <a:srgbClr val="C4160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AutoShape 2"/>
            <p:cNvSpPr>
              <a:spLocks noChangeArrowheads="1"/>
            </p:cNvSpPr>
            <p:nvPr/>
          </p:nvSpPr>
          <p:spPr bwMode="auto">
            <a:xfrm>
              <a:off x="533400" y="6248400"/>
              <a:ext cx="6553200" cy="45719"/>
            </a:xfrm>
            <a:prstGeom prst="roundRect">
              <a:avLst>
                <a:gd name="adj" fmla="val 16667"/>
              </a:avLst>
            </a:pr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2" name="Picture 2" descr="C:\NRPortbl\Active\CASHTON\1316976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7891" y="5708108"/>
              <a:ext cx="2298700" cy="101019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63626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400" dirty="0" smtClean="0"/>
              <a:t>3) Compensation</a:t>
            </a:r>
            <a:endParaRPr lang="en-CA" sz="3400" dirty="0"/>
          </a:p>
        </p:txBody>
      </p:sp>
      <p:sp>
        <p:nvSpPr>
          <p:cNvPr id="3" name="Content Placeholder 2"/>
          <p:cNvSpPr>
            <a:spLocks noGrp="1"/>
          </p:cNvSpPr>
          <p:nvPr>
            <p:ph idx="1"/>
          </p:nvPr>
        </p:nvSpPr>
        <p:spPr>
          <a:xfrm>
            <a:off x="457200" y="1600200"/>
            <a:ext cx="8229600" cy="4107908"/>
          </a:xfrm>
        </p:spPr>
        <p:txBody>
          <a:bodyPr>
            <a:normAutofit lnSpcReduction="10000"/>
          </a:bodyPr>
          <a:lstStyle/>
          <a:p>
            <a:pPr lvl="0" algn="just"/>
            <a:r>
              <a:rPr lang="en-CA" dirty="0" smtClean="0"/>
              <a:t>If enacted, Bill 148 will increase the compensation package for all Ontario employees</a:t>
            </a:r>
          </a:p>
          <a:p>
            <a:pPr lvl="0" algn="just"/>
            <a:r>
              <a:rPr lang="en-CA" dirty="0" smtClean="0"/>
              <a:t>In particular, Bill 148 will increase compensation as a result of changes to: </a:t>
            </a:r>
          </a:p>
          <a:p>
            <a:pPr marL="731520" lvl="1" indent="-457200" algn="just">
              <a:buFont typeface="+mj-lt"/>
              <a:buAutoNum type="alphaLcParenR"/>
            </a:pPr>
            <a:r>
              <a:rPr lang="en-CA" dirty="0"/>
              <a:t>m</a:t>
            </a:r>
            <a:r>
              <a:rPr lang="en-CA" dirty="0" smtClean="0"/>
              <a:t>inimum wage</a:t>
            </a:r>
          </a:p>
          <a:p>
            <a:pPr marL="731520" lvl="1" indent="-457200" algn="just">
              <a:buFont typeface="+mj-lt"/>
              <a:buAutoNum type="alphaLcParenR"/>
            </a:pPr>
            <a:r>
              <a:rPr lang="en-CA" dirty="0"/>
              <a:t>v</a:t>
            </a:r>
            <a:r>
              <a:rPr lang="en-CA" dirty="0" smtClean="0"/>
              <a:t>acation pay</a:t>
            </a:r>
          </a:p>
          <a:p>
            <a:pPr marL="731520" lvl="1" indent="-457200" algn="just">
              <a:buFont typeface="+mj-lt"/>
              <a:buAutoNum type="alphaLcParenR"/>
            </a:pPr>
            <a:r>
              <a:rPr lang="en-CA" dirty="0"/>
              <a:t>h</a:t>
            </a:r>
            <a:r>
              <a:rPr lang="en-CA" dirty="0" smtClean="0"/>
              <a:t>oliday pay </a:t>
            </a:r>
          </a:p>
          <a:p>
            <a:pPr marL="731520" lvl="1" indent="-457200" algn="just">
              <a:buFont typeface="+mj-lt"/>
              <a:buAutoNum type="alphaLcParenR"/>
            </a:pPr>
            <a:r>
              <a:rPr lang="en-CA" dirty="0"/>
              <a:t>m</a:t>
            </a:r>
            <a:r>
              <a:rPr lang="en-CA" dirty="0" smtClean="0"/>
              <a:t>inimum pay</a:t>
            </a:r>
          </a:p>
          <a:p>
            <a:pPr marL="731520" lvl="1" indent="-457200" algn="just">
              <a:buFont typeface="+mj-lt"/>
              <a:buAutoNum type="alphaLcParenR"/>
            </a:pPr>
            <a:r>
              <a:rPr lang="en-CA" dirty="0"/>
              <a:t>o</a:t>
            </a:r>
            <a:r>
              <a:rPr lang="en-CA" dirty="0" smtClean="0"/>
              <a:t>vertime pay </a:t>
            </a:r>
          </a:p>
          <a:p>
            <a:pPr marL="731520" lvl="1" indent="-457200" algn="just">
              <a:buFont typeface="+mj-lt"/>
              <a:buAutoNum type="alphaLcParenR"/>
            </a:pPr>
            <a:r>
              <a:rPr lang="en-CA" dirty="0" smtClean="0"/>
              <a:t>equal pay</a:t>
            </a:r>
          </a:p>
          <a:p>
            <a:pPr marL="731520" lvl="1" indent="-457200" algn="just">
              <a:buFont typeface="+mj-lt"/>
              <a:buAutoNum type="alphaLcParenR"/>
            </a:pPr>
            <a:r>
              <a:rPr lang="en-CA" dirty="0" smtClean="0"/>
              <a:t>leaves</a:t>
            </a:r>
            <a:endParaRPr lang="en-CA" dirty="0"/>
          </a:p>
          <a:p>
            <a:pPr marL="0" indent="0" algn="just">
              <a:buNone/>
            </a:pPr>
            <a:endParaRPr lang="en-CA" dirty="0" smtClean="0"/>
          </a:p>
          <a:p>
            <a:pPr algn="just"/>
            <a:endParaRPr lang="en-CA" dirty="0"/>
          </a:p>
          <a:p>
            <a:pPr algn="just"/>
            <a:endParaRPr lang="en-CA" dirty="0"/>
          </a:p>
        </p:txBody>
      </p:sp>
      <p:grpSp>
        <p:nvGrpSpPr>
          <p:cNvPr id="8" name="Group 7"/>
          <p:cNvGrpSpPr/>
          <p:nvPr/>
        </p:nvGrpSpPr>
        <p:grpSpPr>
          <a:xfrm>
            <a:off x="533400" y="5708108"/>
            <a:ext cx="8443191" cy="1010191"/>
            <a:chOff x="533400" y="5708108"/>
            <a:chExt cx="8443191" cy="1010191"/>
          </a:xfrm>
        </p:grpSpPr>
        <p:sp>
          <p:nvSpPr>
            <p:cNvPr id="9" name="AutoShape 2"/>
            <p:cNvSpPr>
              <a:spLocks noChangeArrowheads="1"/>
            </p:cNvSpPr>
            <p:nvPr/>
          </p:nvSpPr>
          <p:spPr bwMode="auto">
            <a:xfrm>
              <a:off x="533400" y="6096000"/>
              <a:ext cx="6553200" cy="45719"/>
            </a:xfrm>
            <a:prstGeom prst="roundRect">
              <a:avLst>
                <a:gd name="adj" fmla="val 16667"/>
              </a:avLst>
            </a:prstGeom>
            <a:solidFill>
              <a:srgbClr val="C4160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AutoShape 2"/>
            <p:cNvSpPr>
              <a:spLocks noChangeArrowheads="1"/>
            </p:cNvSpPr>
            <p:nvPr/>
          </p:nvSpPr>
          <p:spPr bwMode="auto">
            <a:xfrm>
              <a:off x="533400" y="6248400"/>
              <a:ext cx="6553200" cy="45719"/>
            </a:xfrm>
            <a:prstGeom prst="roundRect">
              <a:avLst>
                <a:gd name="adj" fmla="val 16667"/>
              </a:avLst>
            </a:pr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2" name="Picture 2" descr="C:\NRPortbl\Active\CASHTON\1316976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891" y="5708108"/>
              <a:ext cx="2298700" cy="1010191"/>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Slide Number Placeholder 3"/>
          <p:cNvSpPr>
            <a:spLocks noGrp="1"/>
          </p:cNvSpPr>
          <p:nvPr>
            <p:ph type="sldNum" sz="quarter" idx="12"/>
          </p:nvPr>
        </p:nvSpPr>
        <p:spPr/>
        <p:txBody>
          <a:bodyPr/>
          <a:lstStyle/>
          <a:p>
            <a:pPr algn="r"/>
            <a:fld id="{49BA8AD0-BDB3-44B0-A24C-3FCAAE45F5DC}" type="slidenum">
              <a:rPr lang="en-CA" smtClean="0"/>
              <a:pPr algn="r"/>
              <a:t>10</a:t>
            </a:fld>
            <a:endParaRPr lang="en-CA" dirty="0"/>
          </a:p>
        </p:txBody>
      </p:sp>
    </p:spTree>
    <p:extLst>
      <p:ext uri="{BB962C8B-B14F-4D97-AF65-F5344CB8AC3E}">
        <p14:creationId xmlns:p14="http://schemas.microsoft.com/office/powerpoint/2010/main" val="2274892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400" dirty="0" smtClean="0"/>
              <a:t>3)a) Compensation: Minimum Wage</a:t>
            </a:r>
            <a:endParaRPr lang="en-CA" sz="3400" dirty="0"/>
          </a:p>
        </p:txBody>
      </p:sp>
      <p:sp>
        <p:nvSpPr>
          <p:cNvPr id="3" name="Content Placeholder 2"/>
          <p:cNvSpPr>
            <a:spLocks noGrp="1"/>
          </p:cNvSpPr>
          <p:nvPr>
            <p:ph idx="1"/>
          </p:nvPr>
        </p:nvSpPr>
        <p:spPr>
          <a:xfrm>
            <a:off x="457200" y="1600200"/>
            <a:ext cx="8229600" cy="4107908"/>
          </a:xfrm>
        </p:spPr>
        <p:txBody>
          <a:bodyPr>
            <a:normAutofit fontScale="92500" lnSpcReduction="20000"/>
          </a:bodyPr>
          <a:lstStyle/>
          <a:p>
            <a:pPr lvl="0" algn="just"/>
            <a:r>
              <a:rPr lang="en-CA" dirty="0" smtClean="0"/>
              <a:t>Back in 2014 and for the first time in over five years, the Ministry of Labour raised the minimum wage</a:t>
            </a:r>
          </a:p>
          <a:p>
            <a:pPr lvl="0" algn="just"/>
            <a:r>
              <a:rPr lang="en-CA" dirty="0" smtClean="0"/>
              <a:t>At the time, minimum wage was increased to $11 and then the ESA was further amended to provide that it would on a go- forward be tied to inflation</a:t>
            </a:r>
          </a:p>
          <a:p>
            <a:pPr lvl="0" algn="just"/>
            <a:r>
              <a:rPr lang="en-CA" dirty="0" smtClean="0"/>
              <a:t>In particular, under the then amendments, minimum wage was to increase every October, with the new minimum wage being announced each April </a:t>
            </a:r>
          </a:p>
          <a:p>
            <a:pPr lvl="0" algn="just"/>
            <a:r>
              <a:rPr lang="en-CA" dirty="0" smtClean="0"/>
              <a:t>Minimum wage is currently at $11.40 and is to go up to $11.43 in October</a:t>
            </a:r>
          </a:p>
          <a:p>
            <a:pPr lvl="0" algn="just"/>
            <a:r>
              <a:rPr lang="en-CA" dirty="0" smtClean="0"/>
              <a:t>It should be noted that there are separate categories of minimum wage for those who serve liquor, students under 18, and others</a:t>
            </a:r>
            <a:endParaRPr lang="en-CA" dirty="0"/>
          </a:p>
          <a:p>
            <a:pPr marL="0" indent="0" algn="just">
              <a:buNone/>
            </a:pPr>
            <a:endParaRPr lang="en-CA" dirty="0" smtClean="0"/>
          </a:p>
          <a:p>
            <a:pPr algn="just"/>
            <a:endParaRPr lang="en-CA" dirty="0"/>
          </a:p>
          <a:p>
            <a:pPr algn="just"/>
            <a:endParaRPr lang="en-CA" dirty="0"/>
          </a:p>
        </p:txBody>
      </p:sp>
      <p:grpSp>
        <p:nvGrpSpPr>
          <p:cNvPr id="8" name="Group 7"/>
          <p:cNvGrpSpPr/>
          <p:nvPr/>
        </p:nvGrpSpPr>
        <p:grpSpPr>
          <a:xfrm>
            <a:off x="533400" y="5708108"/>
            <a:ext cx="8443191" cy="1010191"/>
            <a:chOff x="533400" y="5708108"/>
            <a:chExt cx="8443191" cy="1010191"/>
          </a:xfrm>
        </p:grpSpPr>
        <p:sp>
          <p:nvSpPr>
            <p:cNvPr id="9" name="AutoShape 2"/>
            <p:cNvSpPr>
              <a:spLocks noChangeArrowheads="1"/>
            </p:cNvSpPr>
            <p:nvPr/>
          </p:nvSpPr>
          <p:spPr bwMode="auto">
            <a:xfrm>
              <a:off x="533400" y="6096000"/>
              <a:ext cx="6553200" cy="45719"/>
            </a:xfrm>
            <a:prstGeom prst="roundRect">
              <a:avLst>
                <a:gd name="adj" fmla="val 16667"/>
              </a:avLst>
            </a:prstGeom>
            <a:solidFill>
              <a:srgbClr val="C4160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AutoShape 2"/>
            <p:cNvSpPr>
              <a:spLocks noChangeArrowheads="1"/>
            </p:cNvSpPr>
            <p:nvPr/>
          </p:nvSpPr>
          <p:spPr bwMode="auto">
            <a:xfrm>
              <a:off x="533400" y="6248400"/>
              <a:ext cx="6553200" cy="45719"/>
            </a:xfrm>
            <a:prstGeom prst="roundRect">
              <a:avLst>
                <a:gd name="adj" fmla="val 16667"/>
              </a:avLst>
            </a:pr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2" name="Picture 2" descr="C:\NRPortbl\Active\CASHTON\1316976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891" y="5708108"/>
              <a:ext cx="2298700" cy="1010191"/>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Slide Number Placeholder 3"/>
          <p:cNvSpPr>
            <a:spLocks noGrp="1"/>
          </p:cNvSpPr>
          <p:nvPr>
            <p:ph type="sldNum" sz="quarter" idx="12"/>
          </p:nvPr>
        </p:nvSpPr>
        <p:spPr/>
        <p:txBody>
          <a:bodyPr/>
          <a:lstStyle/>
          <a:p>
            <a:pPr algn="r"/>
            <a:fld id="{49BA8AD0-BDB3-44B0-A24C-3FCAAE45F5DC}" type="slidenum">
              <a:rPr lang="en-CA" smtClean="0"/>
              <a:pPr algn="r"/>
              <a:t>11</a:t>
            </a:fld>
            <a:endParaRPr lang="en-CA" dirty="0"/>
          </a:p>
        </p:txBody>
      </p:sp>
    </p:spTree>
    <p:extLst>
      <p:ext uri="{BB962C8B-B14F-4D97-AF65-F5344CB8AC3E}">
        <p14:creationId xmlns:p14="http://schemas.microsoft.com/office/powerpoint/2010/main" val="274194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400" dirty="0" smtClean="0"/>
              <a:t>3)a) Compensation: Minimum Wage</a:t>
            </a:r>
            <a:endParaRPr lang="en-CA" sz="3400" dirty="0"/>
          </a:p>
        </p:txBody>
      </p:sp>
      <p:sp>
        <p:nvSpPr>
          <p:cNvPr id="3" name="Content Placeholder 2"/>
          <p:cNvSpPr>
            <a:spLocks noGrp="1"/>
          </p:cNvSpPr>
          <p:nvPr>
            <p:ph idx="1"/>
          </p:nvPr>
        </p:nvSpPr>
        <p:spPr>
          <a:xfrm>
            <a:off x="457200" y="1600200"/>
            <a:ext cx="8229600" cy="4107908"/>
          </a:xfrm>
        </p:spPr>
        <p:txBody>
          <a:bodyPr>
            <a:normAutofit/>
          </a:bodyPr>
          <a:lstStyle/>
          <a:p>
            <a:pPr lvl="0" algn="just"/>
            <a:r>
              <a:rPr lang="en-CA" dirty="0" smtClean="0"/>
              <a:t>Under Bill 148, minimum wage will jump from $11.43 to $14.00 on January 1, 2018 and then to $15.00 on January 1, 2019</a:t>
            </a:r>
          </a:p>
          <a:p>
            <a:pPr lvl="0" algn="just"/>
            <a:r>
              <a:rPr lang="en-CA" dirty="0" smtClean="0"/>
              <a:t>Thereafter, minimum wage will be tied to inflation, with the new minimum wage being announced each April and taking effect in October</a:t>
            </a:r>
          </a:p>
          <a:p>
            <a:pPr lvl="0" algn="just"/>
            <a:r>
              <a:rPr lang="en-CA" dirty="0" smtClean="0"/>
              <a:t>An increase to minimum wage not only impacts employers who pay minimum wage, but also employers who pay close to minimum wage to certain or all workers, as workers will expect the pay gap to be maintained</a:t>
            </a:r>
            <a:endParaRPr lang="en-CA" dirty="0"/>
          </a:p>
          <a:p>
            <a:pPr marL="0" indent="0" algn="just">
              <a:buNone/>
            </a:pPr>
            <a:endParaRPr lang="en-CA" dirty="0" smtClean="0"/>
          </a:p>
          <a:p>
            <a:pPr algn="just"/>
            <a:endParaRPr lang="en-CA" dirty="0"/>
          </a:p>
          <a:p>
            <a:pPr algn="just"/>
            <a:endParaRPr lang="en-CA" dirty="0"/>
          </a:p>
        </p:txBody>
      </p:sp>
      <p:grpSp>
        <p:nvGrpSpPr>
          <p:cNvPr id="8" name="Group 7"/>
          <p:cNvGrpSpPr/>
          <p:nvPr/>
        </p:nvGrpSpPr>
        <p:grpSpPr>
          <a:xfrm>
            <a:off x="533400" y="5708108"/>
            <a:ext cx="8443191" cy="1010191"/>
            <a:chOff x="533400" y="5708108"/>
            <a:chExt cx="8443191" cy="1010191"/>
          </a:xfrm>
        </p:grpSpPr>
        <p:sp>
          <p:nvSpPr>
            <p:cNvPr id="9" name="AutoShape 2"/>
            <p:cNvSpPr>
              <a:spLocks noChangeArrowheads="1"/>
            </p:cNvSpPr>
            <p:nvPr/>
          </p:nvSpPr>
          <p:spPr bwMode="auto">
            <a:xfrm>
              <a:off x="533400" y="6096000"/>
              <a:ext cx="6553200" cy="45719"/>
            </a:xfrm>
            <a:prstGeom prst="roundRect">
              <a:avLst>
                <a:gd name="adj" fmla="val 16667"/>
              </a:avLst>
            </a:prstGeom>
            <a:solidFill>
              <a:srgbClr val="C4160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AutoShape 2"/>
            <p:cNvSpPr>
              <a:spLocks noChangeArrowheads="1"/>
            </p:cNvSpPr>
            <p:nvPr/>
          </p:nvSpPr>
          <p:spPr bwMode="auto">
            <a:xfrm>
              <a:off x="533400" y="6248400"/>
              <a:ext cx="6553200" cy="45719"/>
            </a:xfrm>
            <a:prstGeom prst="roundRect">
              <a:avLst>
                <a:gd name="adj" fmla="val 16667"/>
              </a:avLst>
            </a:pr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2" name="Picture 2" descr="C:\NRPortbl\Active\CASHTON\1316976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891" y="5708108"/>
              <a:ext cx="2298700" cy="1010191"/>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Slide Number Placeholder 3"/>
          <p:cNvSpPr>
            <a:spLocks noGrp="1"/>
          </p:cNvSpPr>
          <p:nvPr>
            <p:ph type="sldNum" sz="quarter" idx="12"/>
          </p:nvPr>
        </p:nvSpPr>
        <p:spPr/>
        <p:txBody>
          <a:bodyPr/>
          <a:lstStyle/>
          <a:p>
            <a:pPr algn="r"/>
            <a:fld id="{49BA8AD0-BDB3-44B0-A24C-3FCAAE45F5DC}" type="slidenum">
              <a:rPr lang="en-CA" smtClean="0"/>
              <a:pPr algn="r"/>
              <a:t>12</a:t>
            </a:fld>
            <a:endParaRPr lang="en-CA" dirty="0"/>
          </a:p>
        </p:txBody>
      </p:sp>
    </p:spTree>
    <p:extLst>
      <p:ext uri="{BB962C8B-B14F-4D97-AF65-F5344CB8AC3E}">
        <p14:creationId xmlns:p14="http://schemas.microsoft.com/office/powerpoint/2010/main" val="3788892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400" dirty="0" smtClean="0"/>
              <a:t>3)b) Compensation: Vacation Pay</a:t>
            </a:r>
            <a:endParaRPr lang="en-CA" sz="3400" dirty="0"/>
          </a:p>
        </p:txBody>
      </p:sp>
      <p:sp>
        <p:nvSpPr>
          <p:cNvPr id="3" name="Content Placeholder 2"/>
          <p:cNvSpPr>
            <a:spLocks noGrp="1"/>
          </p:cNvSpPr>
          <p:nvPr>
            <p:ph idx="1"/>
          </p:nvPr>
        </p:nvSpPr>
        <p:spPr>
          <a:xfrm>
            <a:off x="457200" y="1600200"/>
            <a:ext cx="8229600" cy="4107908"/>
          </a:xfrm>
        </p:spPr>
        <p:txBody>
          <a:bodyPr>
            <a:normAutofit fontScale="92500" lnSpcReduction="10000"/>
          </a:bodyPr>
          <a:lstStyle/>
          <a:p>
            <a:pPr lvl="0" algn="just"/>
            <a:r>
              <a:rPr lang="en-CA" dirty="0" smtClean="0"/>
              <a:t>Under Bill 148, entitlement to vacation pay will be increased for employees after 5 years of service</a:t>
            </a:r>
          </a:p>
          <a:p>
            <a:pPr lvl="0" algn="just"/>
            <a:r>
              <a:rPr lang="en-CA" dirty="0" smtClean="0"/>
              <a:t>In particular, instead of 2 weeks or 4% wages per year, these employees will be entitled to 3 weeks or 6% wages per year of service </a:t>
            </a:r>
          </a:p>
          <a:p>
            <a:pPr lvl="0" algn="just"/>
            <a:r>
              <a:rPr lang="en-CA" dirty="0"/>
              <a:t>T</a:t>
            </a:r>
            <a:r>
              <a:rPr lang="en-CA" dirty="0" smtClean="0"/>
              <a:t>here is no obligation to allow the vacation time to be any longer than 1 week at a time</a:t>
            </a:r>
          </a:p>
          <a:p>
            <a:pPr lvl="0" algn="just"/>
            <a:r>
              <a:rPr lang="en-CA" dirty="0" smtClean="0"/>
              <a:t>In order to limit your company’s vacation pay obligations, you may restrict your obligation to only paying the defined percentage based on wages earned, as opposed to giving out several weeks’ pay where the employee is earning little to no   wages </a:t>
            </a:r>
            <a:endParaRPr lang="en-CA" dirty="0"/>
          </a:p>
          <a:p>
            <a:pPr marL="0" indent="0" algn="just">
              <a:buNone/>
            </a:pPr>
            <a:endParaRPr lang="en-CA" dirty="0" smtClean="0"/>
          </a:p>
          <a:p>
            <a:pPr algn="just"/>
            <a:endParaRPr lang="en-CA" dirty="0"/>
          </a:p>
          <a:p>
            <a:pPr algn="just"/>
            <a:endParaRPr lang="en-CA" dirty="0"/>
          </a:p>
        </p:txBody>
      </p:sp>
      <p:grpSp>
        <p:nvGrpSpPr>
          <p:cNvPr id="8" name="Group 7"/>
          <p:cNvGrpSpPr/>
          <p:nvPr/>
        </p:nvGrpSpPr>
        <p:grpSpPr>
          <a:xfrm>
            <a:off x="533400" y="5708108"/>
            <a:ext cx="8443191" cy="1010191"/>
            <a:chOff x="533400" y="5708108"/>
            <a:chExt cx="8443191" cy="1010191"/>
          </a:xfrm>
        </p:grpSpPr>
        <p:sp>
          <p:nvSpPr>
            <p:cNvPr id="9" name="AutoShape 2"/>
            <p:cNvSpPr>
              <a:spLocks noChangeArrowheads="1"/>
            </p:cNvSpPr>
            <p:nvPr/>
          </p:nvSpPr>
          <p:spPr bwMode="auto">
            <a:xfrm>
              <a:off x="533400" y="6096000"/>
              <a:ext cx="6553200" cy="45719"/>
            </a:xfrm>
            <a:prstGeom prst="roundRect">
              <a:avLst>
                <a:gd name="adj" fmla="val 16667"/>
              </a:avLst>
            </a:prstGeom>
            <a:solidFill>
              <a:srgbClr val="C4160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AutoShape 2"/>
            <p:cNvSpPr>
              <a:spLocks noChangeArrowheads="1"/>
            </p:cNvSpPr>
            <p:nvPr/>
          </p:nvSpPr>
          <p:spPr bwMode="auto">
            <a:xfrm>
              <a:off x="533400" y="6248400"/>
              <a:ext cx="6553200" cy="45719"/>
            </a:xfrm>
            <a:prstGeom prst="roundRect">
              <a:avLst>
                <a:gd name="adj" fmla="val 16667"/>
              </a:avLst>
            </a:pr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2" name="Picture 2" descr="C:\NRPortbl\Active\CASHTON\1316976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891" y="5708108"/>
              <a:ext cx="2298700" cy="1010191"/>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Slide Number Placeholder 3"/>
          <p:cNvSpPr>
            <a:spLocks noGrp="1"/>
          </p:cNvSpPr>
          <p:nvPr>
            <p:ph type="sldNum" sz="quarter" idx="12"/>
          </p:nvPr>
        </p:nvSpPr>
        <p:spPr/>
        <p:txBody>
          <a:bodyPr/>
          <a:lstStyle/>
          <a:p>
            <a:pPr algn="r"/>
            <a:fld id="{49BA8AD0-BDB3-44B0-A24C-3FCAAE45F5DC}" type="slidenum">
              <a:rPr lang="en-CA" smtClean="0"/>
              <a:pPr algn="r"/>
              <a:t>13</a:t>
            </a:fld>
            <a:endParaRPr lang="en-CA" dirty="0"/>
          </a:p>
        </p:txBody>
      </p:sp>
    </p:spTree>
    <p:extLst>
      <p:ext uri="{BB962C8B-B14F-4D97-AF65-F5344CB8AC3E}">
        <p14:creationId xmlns:p14="http://schemas.microsoft.com/office/powerpoint/2010/main" val="3762610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400" dirty="0" smtClean="0"/>
              <a:t>3)c) Compensation: Holiday Pay</a:t>
            </a:r>
            <a:endParaRPr lang="en-CA" sz="3400" dirty="0"/>
          </a:p>
        </p:txBody>
      </p:sp>
      <p:sp>
        <p:nvSpPr>
          <p:cNvPr id="3" name="Content Placeholder 2"/>
          <p:cNvSpPr>
            <a:spLocks noGrp="1"/>
          </p:cNvSpPr>
          <p:nvPr>
            <p:ph idx="1"/>
          </p:nvPr>
        </p:nvSpPr>
        <p:spPr>
          <a:xfrm>
            <a:off x="457200" y="1600200"/>
            <a:ext cx="8229600" cy="4107908"/>
          </a:xfrm>
        </p:spPr>
        <p:txBody>
          <a:bodyPr>
            <a:normAutofit lnSpcReduction="10000"/>
          </a:bodyPr>
          <a:lstStyle/>
          <a:p>
            <a:pPr lvl="0" algn="just"/>
            <a:r>
              <a:rPr lang="en-CA" dirty="0" smtClean="0"/>
              <a:t>Currently, holiday pay is based on the employee’s regular or average daily wage</a:t>
            </a:r>
          </a:p>
          <a:p>
            <a:pPr lvl="0" algn="just"/>
            <a:r>
              <a:rPr lang="en-CA" dirty="0" smtClean="0"/>
              <a:t>Non-salaried employees are paid an average of their daily wage, which is calculated by dividing their earnings during the past 4 weeks by 20</a:t>
            </a:r>
          </a:p>
          <a:p>
            <a:pPr lvl="0" algn="just"/>
            <a:r>
              <a:rPr lang="en-CA" dirty="0" smtClean="0"/>
              <a:t>As the calculation assumes a five day work-week, part-time and irregular employees tend to be paid less than a day’s pay for holiday pay</a:t>
            </a:r>
          </a:p>
          <a:p>
            <a:pPr lvl="0" algn="just"/>
            <a:r>
              <a:rPr lang="en-CA" dirty="0" smtClean="0"/>
              <a:t>Under Bill 148, holiday pay will be calculated by dividing the employee’s earnings during the last pay period and dividing it by the number of days worked</a:t>
            </a:r>
          </a:p>
          <a:p>
            <a:pPr marL="0" lvl="0" indent="0" algn="just">
              <a:buNone/>
            </a:pPr>
            <a:endParaRPr lang="en-CA" dirty="0" smtClean="0"/>
          </a:p>
          <a:p>
            <a:pPr lvl="0" algn="just"/>
            <a:endParaRPr lang="en-CA" dirty="0"/>
          </a:p>
          <a:p>
            <a:pPr marL="0" indent="0" algn="just">
              <a:buNone/>
            </a:pPr>
            <a:endParaRPr lang="en-CA" dirty="0" smtClean="0"/>
          </a:p>
          <a:p>
            <a:pPr algn="just"/>
            <a:endParaRPr lang="en-CA" dirty="0"/>
          </a:p>
          <a:p>
            <a:pPr algn="just"/>
            <a:endParaRPr lang="en-CA" dirty="0"/>
          </a:p>
        </p:txBody>
      </p:sp>
      <p:grpSp>
        <p:nvGrpSpPr>
          <p:cNvPr id="8" name="Group 7"/>
          <p:cNvGrpSpPr/>
          <p:nvPr/>
        </p:nvGrpSpPr>
        <p:grpSpPr>
          <a:xfrm>
            <a:off x="533400" y="5708108"/>
            <a:ext cx="8443191" cy="1010191"/>
            <a:chOff x="533400" y="5708108"/>
            <a:chExt cx="8443191" cy="1010191"/>
          </a:xfrm>
        </p:grpSpPr>
        <p:sp>
          <p:nvSpPr>
            <p:cNvPr id="9" name="AutoShape 2"/>
            <p:cNvSpPr>
              <a:spLocks noChangeArrowheads="1"/>
            </p:cNvSpPr>
            <p:nvPr/>
          </p:nvSpPr>
          <p:spPr bwMode="auto">
            <a:xfrm>
              <a:off x="533400" y="6096000"/>
              <a:ext cx="6553200" cy="45719"/>
            </a:xfrm>
            <a:prstGeom prst="roundRect">
              <a:avLst>
                <a:gd name="adj" fmla="val 16667"/>
              </a:avLst>
            </a:prstGeom>
            <a:solidFill>
              <a:srgbClr val="C4160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AutoShape 2"/>
            <p:cNvSpPr>
              <a:spLocks noChangeArrowheads="1"/>
            </p:cNvSpPr>
            <p:nvPr/>
          </p:nvSpPr>
          <p:spPr bwMode="auto">
            <a:xfrm>
              <a:off x="533400" y="6248400"/>
              <a:ext cx="6553200" cy="45719"/>
            </a:xfrm>
            <a:prstGeom prst="roundRect">
              <a:avLst>
                <a:gd name="adj" fmla="val 16667"/>
              </a:avLst>
            </a:pr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2" name="Picture 2" descr="C:\NRPortbl\Active\CASHTON\1316976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891" y="5708108"/>
              <a:ext cx="2298700" cy="1010191"/>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Slide Number Placeholder 3"/>
          <p:cNvSpPr>
            <a:spLocks noGrp="1"/>
          </p:cNvSpPr>
          <p:nvPr>
            <p:ph type="sldNum" sz="quarter" idx="12"/>
          </p:nvPr>
        </p:nvSpPr>
        <p:spPr/>
        <p:txBody>
          <a:bodyPr/>
          <a:lstStyle/>
          <a:p>
            <a:pPr algn="r"/>
            <a:fld id="{49BA8AD0-BDB3-44B0-A24C-3FCAAE45F5DC}" type="slidenum">
              <a:rPr lang="en-CA" smtClean="0"/>
              <a:pPr algn="r"/>
              <a:t>14</a:t>
            </a:fld>
            <a:endParaRPr lang="en-CA" dirty="0"/>
          </a:p>
        </p:txBody>
      </p:sp>
    </p:spTree>
    <p:extLst>
      <p:ext uri="{BB962C8B-B14F-4D97-AF65-F5344CB8AC3E}">
        <p14:creationId xmlns:p14="http://schemas.microsoft.com/office/powerpoint/2010/main" val="181663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400" dirty="0" smtClean="0"/>
              <a:t>3)d) Compensation: Minimum Pay</a:t>
            </a:r>
            <a:endParaRPr lang="en-CA" sz="3400" dirty="0"/>
          </a:p>
        </p:txBody>
      </p:sp>
      <p:sp>
        <p:nvSpPr>
          <p:cNvPr id="3" name="Content Placeholder 2"/>
          <p:cNvSpPr>
            <a:spLocks noGrp="1"/>
          </p:cNvSpPr>
          <p:nvPr>
            <p:ph idx="1"/>
          </p:nvPr>
        </p:nvSpPr>
        <p:spPr>
          <a:xfrm>
            <a:off x="457200" y="1600200"/>
            <a:ext cx="8229600" cy="4107908"/>
          </a:xfrm>
        </p:spPr>
        <p:txBody>
          <a:bodyPr>
            <a:normAutofit/>
          </a:bodyPr>
          <a:lstStyle/>
          <a:p>
            <a:pPr lvl="0" algn="just"/>
            <a:r>
              <a:rPr lang="en-CA" dirty="0" smtClean="0"/>
              <a:t>As was expected from the Interim Report and the Final Report, Bill 148 proposes the so-called “three hour rule”, whereby an employee is entitled to a minimum of three hours’ pay if they normally work more than three hours a day and are sent home after working less than three hours</a:t>
            </a:r>
          </a:p>
          <a:p>
            <a:pPr lvl="0" algn="just"/>
            <a:r>
              <a:rPr lang="en-CA" dirty="0" smtClean="0"/>
              <a:t>The three hour rule does not apply if the employee is sent home because of weather, electrical issues, or other similar causes beyond the employer’s control</a:t>
            </a:r>
          </a:p>
          <a:p>
            <a:pPr marL="0" lvl="0" indent="0" algn="just">
              <a:buNone/>
            </a:pPr>
            <a:endParaRPr lang="en-CA" dirty="0" smtClean="0"/>
          </a:p>
          <a:p>
            <a:pPr lvl="0" algn="just"/>
            <a:endParaRPr lang="en-CA" dirty="0"/>
          </a:p>
          <a:p>
            <a:pPr marL="0" indent="0" algn="just">
              <a:buNone/>
            </a:pPr>
            <a:endParaRPr lang="en-CA" dirty="0" smtClean="0"/>
          </a:p>
          <a:p>
            <a:pPr algn="just"/>
            <a:endParaRPr lang="en-CA" dirty="0"/>
          </a:p>
          <a:p>
            <a:pPr algn="just"/>
            <a:endParaRPr lang="en-CA" dirty="0"/>
          </a:p>
        </p:txBody>
      </p:sp>
      <p:grpSp>
        <p:nvGrpSpPr>
          <p:cNvPr id="8" name="Group 7"/>
          <p:cNvGrpSpPr/>
          <p:nvPr/>
        </p:nvGrpSpPr>
        <p:grpSpPr>
          <a:xfrm>
            <a:off x="533400" y="5708108"/>
            <a:ext cx="8443191" cy="1010191"/>
            <a:chOff x="533400" y="5708108"/>
            <a:chExt cx="8443191" cy="1010191"/>
          </a:xfrm>
        </p:grpSpPr>
        <p:sp>
          <p:nvSpPr>
            <p:cNvPr id="9" name="AutoShape 2"/>
            <p:cNvSpPr>
              <a:spLocks noChangeArrowheads="1"/>
            </p:cNvSpPr>
            <p:nvPr/>
          </p:nvSpPr>
          <p:spPr bwMode="auto">
            <a:xfrm>
              <a:off x="533400" y="6096000"/>
              <a:ext cx="6553200" cy="45719"/>
            </a:xfrm>
            <a:prstGeom prst="roundRect">
              <a:avLst>
                <a:gd name="adj" fmla="val 16667"/>
              </a:avLst>
            </a:prstGeom>
            <a:solidFill>
              <a:srgbClr val="C4160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AutoShape 2"/>
            <p:cNvSpPr>
              <a:spLocks noChangeArrowheads="1"/>
            </p:cNvSpPr>
            <p:nvPr/>
          </p:nvSpPr>
          <p:spPr bwMode="auto">
            <a:xfrm>
              <a:off x="533400" y="6248400"/>
              <a:ext cx="6553200" cy="45719"/>
            </a:xfrm>
            <a:prstGeom prst="roundRect">
              <a:avLst>
                <a:gd name="adj" fmla="val 16667"/>
              </a:avLst>
            </a:pr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2" name="Picture 2" descr="C:\NRPortbl\Active\CASHTON\1316976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891" y="5708108"/>
              <a:ext cx="2298700" cy="1010191"/>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Slide Number Placeholder 3"/>
          <p:cNvSpPr>
            <a:spLocks noGrp="1"/>
          </p:cNvSpPr>
          <p:nvPr>
            <p:ph type="sldNum" sz="quarter" idx="12"/>
          </p:nvPr>
        </p:nvSpPr>
        <p:spPr/>
        <p:txBody>
          <a:bodyPr/>
          <a:lstStyle/>
          <a:p>
            <a:pPr algn="r"/>
            <a:fld id="{49BA8AD0-BDB3-44B0-A24C-3FCAAE45F5DC}" type="slidenum">
              <a:rPr lang="en-CA" smtClean="0"/>
              <a:pPr algn="r"/>
              <a:t>15</a:t>
            </a:fld>
            <a:endParaRPr lang="en-CA" dirty="0"/>
          </a:p>
        </p:txBody>
      </p:sp>
    </p:spTree>
    <p:extLst>
      <p:ext uri="{BB962C8B-B14F-4D97-AF65-F5344CB8AC3E}">
        <p14:creationId xmlns:p14="http://schemas.microsoft.com/office/powerpoint/2010/main" val="242140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400" dirty="0" smtClean="0"/>
              <a:t>3)d) Compensation: Minimum Pay</a:t>
            </a:r>
            <a:endParaRPr lang="en-CA" sz="3400" dirty="0"/>
          </a:p>
        </p:txBody>
      </p:sp>
      <p:sp>
        <p:nvSpPr>
          <p:cNvPr id="3" name="Content Placeholder 2"/>
          <p:cNvSpPr>
            <a:spLocks noGrp="1"/>
          </p:cNvSpPr>
          <p:nvPr>
            <p:ph idx="1"/>
          </p:nvPr>
        </p:nvSpPr>
        <p:spPr>
          <a:xfrm>
            <a:off x="457200" y="1600200"/>
            <a:ext cx="8229600" cy="4107908"/>
          </a:xfrm>
        </p:spPr>
        <p:txBody>
          <a:bodyPr>
            <a:normAutofit fontScale="92500" lnSpcReduction="10000"/>
          </a:bodyPr>
          <a:lstStyle/>
          <a:p>
            <a:pPr lvl="0" algn="just"/>
            <a:r>
              <a:rPr lang="en-CA" dirty="0" smtClean="0"/>
              <a:t>Unexpected from the Interim Report and the Final Report, Bill 148 proposes that on-call employees are also to be paid a minimum of three hours of pay per 24 hours on-call, even if the worker is on-call for less than three hours or is never called in to work</a:t>
            </a:r>
          </a:p>
          <a:p>
            <a:pPr lvl="0" algn="just"/>
            <a:r>
              <a:rPr lang="en-CA" dirty="0" smtClean="0"/>
              <a:t>Further, Bill 148 will allow employees to refuse a request to be on-call, when the request is made with less then 96 hours notice</a:t>
            </a:r>
          </a:p>
          <a:p>
            <a:pPr lvl="0" algn="just"/>
            <a:r>
              <a:rPr lang="en-CA" dirty="0" smtClean="0"/>
              <a:t>In light of these proposed changes, employers should be mindful of not casually asking an employee to be on-call and should make an effort to properly document on-call requests and time</a:t>
            </a:r>
          </a:p>
          <a:p>
            <a:pPr marL="0" lvl="0" indent="0" algn="just">
              <a:buNone/>
            </a:pPr>
            <a:endParaRPr lang="en-CA" dirty="0" smtClean="0"/>
          </a:p>
          <a:p>
            <a:pPr lvl="0" algn="just"/>
            <a:endParaRPr lang="en-CA" dirty="0"/>
          </a:p>
          <a:p>
            <a:pPr marL="0" indent="0" algn="just">
              <a:buNone/>
            </a:pPr>
            <a:endParaRPr lang="en-CA" dirty="0" smtClean="0"/>
          </a:p>
          <a:p>
            <a:pPr algn="just"/>
            <a:endParaRPr lang="en-CA" dirty="0"/>
          </a:p>
          <a:p>
            <a:pPr algn="just"/>
            <a:endParaRPr lang="en-CA" dirty="0"/>
          </a:p>
        </p:txBody>
      </p:sp>
      <p:grpSp>
        <p:nvGrpSpPr>
          <p:cNvPr id="8" name="Group 7"/>
          <p:cNvGrpSpPr/>
          <p:nvPr/>
        </p:nvGrpSpPr>
        <p:grpSpPr>
          <a:xfrm>
            <a:off x="533400" y="5708108"/>
            <a:ext cx="8443191" cy="1010191"/>
            <a:chOff x="533400" y="5708108"/>
            <a:chExt cx="8443191" cy="1010191"/>
          </a:xfrm>
        </p:grpSpPr>
        <p:sp>
          <p:nvSpPr>
            <p:cNvPr id="9" name="AutoShape 2"/>
            <p:cNvSpPr>
              <a:spLocks noChangeArrowheads="1"/>
            </p:cNvSpPr>
            <p:nvPr/>
          </p:nvSpPr>
          <p:spPr bwMode="auto">
            <a:xfrm>
              <a:off x="533400" y="6096000"/>
              <a:ext cx="6553200" cy="45719"/>
            </a:xfrm>
            <a:prstGeom prst="roundRect">
              <a:avLst>
                <a:gd name="adj" fmla="val 16667"/>
              </a:avLst>
            </a:prstGeom>
            <a:solidFill>
              <a:srgbClr val="C4160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AutoShape 2"/>
            <p:cNvSpPr>
              <a:spLocks noChangeArrowheads="1"/>
            </p:cNvSpPr>
            <p:nvPr/>
          </p:nvSpPr>
          <p:spPr bwMode="auto">
            <a:xfrm>
              <a:off x="533400" y="6248400"/>
              <a:ext cx="6553200" cy="45719"/>
            </a:xfrm>
            <a:prstGeom prst="roundRect">
              <a:avLst>
                <a:gd name="adj" fmla="val 16667"/>
              </a:avLst>
            </a:pr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2" name="Picture 2" descr="C:\NRPortbl\Active\CASHTON\1316976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891" y="5708108"/>
              <a:ext cx="2298700" cy="1010191"/>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Slide Number Placeholder 3"/>
          <p:cNvSpPr>
            <a:spLocks noGrp="1"/>
          </p:cNvSpPr>
          <p:nvPr>
            <p:ph type="sldNum" sz="quarter" idx="12"/>
          </p:nvPr>
        </p:nvSpPr>
        <p:spPr/>
        <p:txBody>
          <a:bodyPr/>
          <a:lstStyle/>
          <a:p>
            <a:pPr algn="r"/>
            <a:fld id="{49BA8AD0-BDB3-44B0-A24C-3FCAAE45F5DC}" type="slidenum">
              <a:rPr lang="en-CA" smtClean="0"/>
              <a:pPr algn="r"/>
              <a:t>16</a:t>
            </a:fld>
            <a:endParaRPr lang="en-CA" dirty="0"/>
          </a:p>
        </p:txBody>
      </p:sp>
    </p:spTree>
    <p:extLst>
      <p:ext uri="{BB962C8B-B14F-4D97-AF65-F5344CB8AC3E}">
        <p14:creationId xmlns:p14="http://schemas.microsoft.com/office/powerpoint/2010/main" val="38200343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400" dirty="0" smtClean="0"/>
              <a:t>3)e) Compensation: Overtime Pay</a:t>
            </a:r>
            <a:endParaRPr lang="en-CA" sz="3400" dirty="0"/>
          </a:p>
        </p:txBody>
      </p:sp>
      <p:sp>
        <p:nvSpPr>
          <p:cNvPr id="3" name="Content Placeholder 2"/>
          <p:cNvSpPr>
            <a:spLocks noGrp="1"/>
          </p:cNvSpPr>
          <p:nvPr>
            <p:ph idx="1"/>
          </p:nvPr>
        </p:nvSpPr>
        <p:spPr>
          <a:xfrm>
            <a:off x="457200" y="1600200"/>
            <a:ext cx="8229600" cy="4107908"/>
          </a:xfrm>
        </p:spPr>
        <p:txBody>
          <a:bodyPr>
            <a:normAutofit/>
          </a:bodyPr>
          <a:lstStyle/>
          <a:p>
            <a:pPr lvl="0" algn="just"/>
            <a:r>
              <a:rPr lang="en-CA" dirty="0" smtClean="0"/>
              <a:t>Currently, for employees with two rates of pay, overtime pay is based on the employee’s average wage</a:t>
            </a:r>
          </a:p>
          <a:p>
            <a:pPr lvl="0" algn="just"/>
            <a:r>
              <a:rPr lang="en-CA" dirty="0" smtClean="0"/>
              <a:t>Under Bill 148, overtime pay will now need to be calculated based on the regular rate of pay for the work being performed after the overtime threshold is reached</a:t>
            </a:r>
          </a:p>
          <a:p>
            <a:pPr lvl="0" algn="just"/>
            <a:r>
              <a:rPr lang="en-CA" dirty="0" smtClean="0"/>
              <a:t>For employers who pay two rates of pay, you will need to be mindful of whether your labour costs can be reduced by scheduling the high rate work earlier in the week</a:t>
            </a:r>
          </a:p>
          <a:p>
            <a:pPr lvl="0" algn="just"/>
            <a:r>
              <a:rPr lang="en-CA" dirty="0" smtClean="0"/>
              <a:t>Employers will be happy to know that they are still able to enter into, with approval, overtime averaging agreements</a:t>
            </a:r>
          </a:p>
          <a:p>
            <a:pPr marL="0" lvl="0" indent="0" algn="just">
              <a:buNone/>
            </a:pPr>
            <a:endParaRPr lang="en-CA" dirty="0"/>
          </a:p>
          <a:p>
            <a:pPr marL="0" indent="0" algn="just">
              <a:buNone/>
            </a:pPr>
            <a:endParaRPr lang="en-CA" dirty="0" smtClean="0"/>
          </a:p>
          <a:p>
            <a:pPr algn="just"/>
            <a:endParaRPr lang="en-CA" dirty="0"/>
          </a:p>
          <a:p>
            <a:pPr algn="just"/>
            <a:endParaRPr lang="en-CA" dirty="0"/>
          </a:p>
        </p:txBody>
      </p:sp>
      <p:grpSp>
        <p:nvGrpSpPr>
          <p:cNvPr id="8" name="Group 7"/>
          <p:cNvGrpSpPr/>
          <p:nvPr/>
        </p:nvGrpSpPr>
        <p:grpSpPr>
          <a:xfrm>
            <a:off x="533400" y="5708108"/>
            <a:ext cx="8443191" cy="1010191"/>
            <a:chOff x="533400" y="5708108"/>
            <a:chExt cx="8443191" cy="1010191"/>
          </a:xfrm>
        </p:grpSpPr>
        <p:sp>
          <p:nvSpPr>
            <p:cNvPr id="9" name="AutoShape 2"/>
            <p:cNvSpPr>
              <a:spLocks noChangeArrowheads="1"/>
            </p:cNvSpPr>
            <p:nvPr/>
          </p:nvSpPr>
          <p:spPr bwMode="auto">
            <a:xfrm>
              <a:off x="533400" y="6096000"/>
              <a:ext cx="6553200" cy="45719"/>
            </a:xfrm>
            <a:prstGeom prst="roundRect">
              <a:avLst>
                <a:gd name="adj" fmla="val 16667"/>
              </a:avLst>
            </a:prstGeom>
            <a:solidFill>
              <a:srgbClr val="C4160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AutoShape 2"/>
            <p:cNvSpPr>
              <a:spLocks noChangeArrowheads="1"/>
            </p:cNvSpPr>
            <p:nvPr/>
          </p:nvSpPr>
          <p:spPr bwMode="auto">
            <a:xfrm>
              <a:off x="533400" y="6248400"/>
              <a:ext cx="6553200" cy="45719"/>
            </a:xfrm>
            <a:prstGeom prst="roundRect">
              <a:avLst>
                <a:gd name="adj" fmla="val 16667"/>
              </a:avLst>
            </a:pr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2" name="Picture 2" descr="C:\NRPortbl\Active\CASHTON\1316976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891" y="5708108"/>
              <a:ext cx="2298700" cy="1010191"/>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Slide Number Placeholder 3"/>
          <p:cNvSpPr>
            <a:spLocks noGrp="1"/>
          </p:cNvSpPr>
          <p:nvPr>
            <p:ph type="sldNum" sz="quarter" idx="12"/>
          </p:nvPr>
        </p:nvSpPr>
        <p:spPr/>
        <p:txBody>
          <a:bodyPr/>
          <a:lstStyle/>
          <a:p>
            <a:pPr algn="r"/>
            <a:fld id="{49BA8AD0-BDB3-44B0-A24C-3FCAAE45F5DC}" type="slidenum">
              <a:rPr lang="en-CA" smtClean="0"/>
              <a:pPr algn="r"/>
              <a:t>17</a:t>
            </a:fld>
            <a:endParaRPr lang="en-CA" dirty="0"/>
          </a:p>
        </p:txBody>
      </p:sp>
    </p:spTree>
    <p:extLst>
      <p:ext uri="{BB962C8B-B14F-4D97-AF65-F5344CB8AC3E}">
        <p14:creationId xmlns:p14="http://schemas.microsoft.com/office/powerpoint/2010/main" val="15044886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400" dirty="0" smtClean="0"/>
              <a:t>3)f) Compensation: Equal Pay</a:t>
            </a:r>
            <a:endParaRPr lang="en-CA" sz="3400" dirty="0"/>
          </a:p>
        </p:txBody>
      </p:sp>
      <p:sp>
        <p:nvSpPr>
          <p:cNvPr id="3" name="Content Placeholder 2"/>
          <p:cNvSpPr>
            <a:spLocks noGrp="1"/>
          </p:cNvSpPr>
          <p:nvPr>
            <p:ph idx="1"/>
          </p:nvPr>
        </p:nvSpPr>
        <p:spPr>
          <a:xfrm>
            <a:off x="457200" y="1600200"/>
            <a:ext cx="8229600" cy="4107908"/>
          </a:xfrm>
        </p:spPr>
        <p:txBody>
          <a:bodyPr>
            <a:normAutofit/>
          </a:bodyPr>
          <a:lstStyle/>
          <a:p>
            <a:pPr lvl="0" algn="just"/>
            <a:r>
              <a:rPr lang="en-CA" dirty="0" smtClean="0"/>
              <a:t>Currently, the ESA does not require an employer to compensate a part-time, casual, or fixed-term employee in the same matter as a full-time and indefinite employee</a:t>
            </a:r>
          </a:p>
          <a:p>
            <a:pPr lvl="0" algn="just"/>
            <a:r>
              <a:rPr lang="en-CA" dirty="0" smtClean="0"/>
              <a:t>Under the Final Report, wage parity was recommended</a:t>
            </a:r>
            <a:r>
              <a:rPr lang="en-CA" smtClean="0"/>
              <a:t>, while </a:t>
            </a:r>
            <a:r>
              <a:rPr lang="en-CA" dirty="0" smtClean="0"/>
              <a:t>still allowing employers to consider seniority, merit, work load, and other objective grounds</a:t>
            </a:r>
          </a:p>
          <a:p>
            <a:pPr lvl="0" algn="just"/>
            <a:r>
              <a:rPr lang="en-CA" dirty="0" smtClean="0"/>
              <a:t>Bill 148 adopts the recommended wage parity, whereby employees performing substantially the same work must be paid the same rate of pay, unless based on objective system (excluding sex and employment status)</a:t>
            </a:r>
          </a:p>
          <a:p>
            <a:pPr lvl="0" algn="just"/>
            <a:endParaRPr lang="en-CA" dirty="0" smtClean="0"/>
          </a:p>
          <a:p>
            <a:pPr marL="0" lvl="0" indent="0" algn="just">
              <a:buNone/>
            </a:pPr>
            <a:endParaRPr lang="en-CA" dirty="0"/>
          </a:p>
          <a:p>
            <a:pPr marL="0" indent="0" algn="just">
              <a:buNone/>
            </a:pPr>
            <a:endParaRPr lang="en-CA" dirty="0" smtClean="0"/>
          </a:p>
          <a:p>
            <a:pPr algn="just"/>
            <a:endParaRPr lang="en-CA" dirty="0"/>
          </a:p>
          <a:p>
            <a:pPr algn="just"/>
            <a:endParaRPr lang="en-CA" dirty="0"/>
          </a:p>
        </p:txBody>
      </p:sp>
      <p:grpSp>
        <p:nvGrpSpPr>
          <p:cNvPr id="8" name="Group 7"/>
          <p:cNvGrpSpPr/>
          <p:nvPr/>
        </p:nvGrpSpPr>
        <p:grpSpPr>
          <a:xfrm>
            <a:off x="533400" y="5708108"/>
            <a:ext cx="8443191" cy="1010191"/>
            <a:chOff x="533400" y="5708108"/>
            <a:chExt cx="8443191" cy="1010191"/>
          </a:xfrm>
        </p:grpSpPr>
        <p:sp>
          <p:nvSpPr>
            <p:cNvPr id="9" name="AutoShape 2"/>
            <p:cNvSpPr>
              <a:spLocks noChangeArrowheads="1"/>
            </p:cNvSpPr>
            <p:nvPr/>
          </p:nvSpPr>
          <p:spPr bwMode="auto">
            <a:xfrm>
              <a:off x="533400" y="6096000"/>
              <a:ext cx="6553200" cy="45719"/>
            </a:xfrm>
            <a:prstGeom prst="roundRect">
              <a:avLst>
                <a:gd name="adj" fmla="val 16667"/>
              </a:avLst>
            </a:prstGeom>
            <a:solidFill>
              <a:srgbClr val="C4160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AutoShape 2"/>
            <p:cNvSpPr>
              <a:spLocks noChangeArrowheads="1"/>
            </p:cNvSpPr>
            <p:nvPr/>
          </p:nvSpPr>
          <p:spPr bwMode="auto">
            <a:xfrm>
              <a:off x="533400" y="6248400"/>
              <a:ext cx="6553200" cy="45719"/>
            </a:xfrm>
            <a:prstGeom prst="roundRect">
              <a:avLst>
                <a:gd name="adj" fmla="val 16667"/>
              </a:avLst>
            </a:pr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2" name="Picture 2" descr="C:\NRPortbl\Active\CASHTON\1316976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891" y="5708108"/>
              <a:ext cx="2298700" cy="1010191"/>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Slide Number Placeholder 3"/>
          <p:cNvSpPr>
            <a:spLocks noGrp="1"/>
          </p:cNvSpPr>
          <p:nvPr>
            <p:ph type="sldNum" sz="quarter" idx="12"/>
          </p:nvPr>
        </p:nvSpPr>
        <p:spPr/>
        <p:txBody>
          <a:bodyPr/>
          <a:lstStyle/>
          <a:p>
            <a:pPr algn="r"/>
            <a:fld id="{49BA8AD0-BDB3-44B0-A24C-3FCAAE45F5DC}" type="slidenum">
              <a:rPr lang="en-CA" smtClean="0"/>
              <a:pPr algn="r"/>
              <a:t>18</a:t>
            </a:fld>
            <a:endParaRPr lang="en-CA" dirty="0"/>
          </a:p>
        </p:txBody>
      </p:sp>
    </p:spTree>
    <p:extLst>
      <p:ext uri="{BB962C8B-B14F-4D97-AF65-F5344CB8AC3E}">
        <p14:creationId xmlns:p14="http://schemas.microsoft.com/office/powerpoint/2010/main" val="15044886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400" dirty="0" smtClean="0"/>
              <a:t>3)f) Compensation: Equal Pay</a:t>
            </a:r>
            <a:endParaRPr lang="en-CA" sz="3400" dirty="0"/>
          </a:p>
        </p:txBody>
      </p:sp>
      <p:sp>
        <p:nvSpPr>
          <p:cNvPr id="3" name="Content Placeholder 2"/>
          <p:cNvSpPr>
            <a:spLocks noGrp="1"/>
          </p:cNvSpPr>
          <p:nvPr>
            <p:ph idx="1"/>
          </p:nvPr>
        </p:nvSpPr>
        <p:spPr>
          <a:xfrm>
            <a:off x="457200" y="1600200"/>
            <a:ext cx="8229600" cy="4107908"/>
          </a:xfrm>
        </p:spPr>
        <p:txBody>
          <a:bodyPr>
            <a:normAutofit/>
          </a:bodyPr>
          <a:lstStyle/>
          <a:p>
            <a:pPr lvl="0" algn="just"/>
            <a:r>
              <a:rPr lang="en-CA" dirty="0" smtClean="0"/>
              <a:t>For unionized workplace, current collective agreements are temporarily grandfathered in, but wage parity must be achieved for any agreement made or renewed after April 1, 2018</a:t>
            </a:r>
          </a:p>
          <a:p>
            <a:pPr lvl="0" algn="just"/>
            <a:r>
              <a:rPr lang="en-CA" dirty="0" smtClean="0"/>
              <a:t>In preparation for wage parity, employers should take the time to identify wage disparity and either address the disparity or be prepared to provide objective justifications</a:t>
            </a:r>
          </a:p>
          <a:p>
            <a:pPr lvl="0" algn="just"/>
            <a:r>
              <a:rPr lang="en-CA" dirty="0" smtClean="0"/>
              <a:t>If not in place, wage grids can be a helpful way to ensure that all employees are consistently and properly compensated </a:t>
            </a:r>
          </a:p>
          <a:p>
            <a:pPr lvl="0" algn="just"/>
            <a:endParaRPr lang="en-CA" dirty="0" smtClean="0"/>
          </a:p>
          <a:p>
            <a:pPr marL="0" lvl="0" indent="0" algn="just">
              <a:buNone/>
            </a:pPr>
            <a:endParaRPr lang="en-CA" dirty="0"/>
          </a:p>
          <a:p>
            <a:pPr marL="0" indent="0" algn="just">
              <a:buNone/>
            </a:pPr>
            <a:endParaRPr lang="en-CA" dirty="0" smtClean="0"/>
          </a:p>
          <a:p>
            <a:pPr algn="just"/>
            <a:endParaRPr lang="en-CA" dirty="0"/>
          </a:p>
          <a:p>
            <a:pPr algn="just"/>
            <a:endParaRPr lang="en-CA" dirty="0"/>
          </a:p>
        </p:txBody>
      </p:sp>
      <p:grpSp>
        <p:nvGrpSpPr>
          <p:cNvPr id="8" name="Group 7"/>
          <p:cNvGrpSpPr/>
          <p:nvPr/>
        </p:nvGrpSpPr>
        <p:grpSpPr>
          <a:xfrm>
            <a:off x="533400" y="5708108"/>
            <a:ext cx="8443191" cy="1010191"/>
            <a:chOff x="533400" y="5708108"/>
            <a:chExt cx="8443191" cy="1010191"/>
          </a:xfrm>
        </p:grpSpPr>
        <p:sp>
          <p:nvSpPr>
            <p:cNvPr id="9" name="AutoShape 2"/>
            <p:cNvSpPr>
              <a:spLocks noChangeArrowheads="1"/>
            </p:cNvSpPr>
            <p:nvPr/>
          </p:nvSpPr>
          <p:spPr bwMode="auto">
            <a:xfrm>
              <a:off x="533400" y="6096000"/>
              <a:ext cx="6553200" cy="45719"/>
            </a:xfrm>
            <a:prstGeom prst="roundRect">
              <a:avLst>
                <a:gd name="adj" fmla="val 16667"/>
              </a:avLst>
            </a:prstGeom>
            <a:solidFill>
              <a:srgbClr val="C4160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AutoShape 2"/>
            <p:cNvSpPr>
              <a:spLocks noChangeArrowheads="1"/>
            </p:cNvSpPr>
            <p:nvPr/>
          </p:nvSpPr>
          <p:spPr bwMode="auto">
            <a:xfrm>
              <a:off x="533400" y="6248400"/>
              <a:ext cx="6553200" cy="45719"/>
            </a:xfrm>
            <a:prstGeom prst="roundRect">
              <a:avLst>
                <a:gd name="adj" fmla="val 16667"/>
              </a:avLst>
            </a:pr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2" name="Picture 2" descr="C:\NRPortbl\Active\CASHTON\1316976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891" y="5708108"/>
              <a:ext cx="2298700" cy="1010191"/>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Slide Number Placeholder 3"/>
          <p:cNvSpPr>
            <a:spLocks noGrp="1"/>
          </p:cNvSpPr>
          <p:nvPr>
            <p:ph type="sldNum" sz="quarter" idx="12"/>
          </p:nvPr>
        </p:nvSpPr>
        <p:spPr/>
        <p:txBody>
          <a:bodyPr/>
          <a:lstStyle/>
          <a:p>
            <a:pPr algn="r"/>
            <a:fld id="{49BA8AD0-BDB3-44B0-A24C-3FCAAE45F5DC}" type="slidenum">
              <a:rPr lang="en-CA" smtClean="0"/>
              <a:pPr algn="r"/>
              <a:t>19</a:t>
            </a:fld>
            <a:endParaRPr lang="en-CA" dirty="0"/>
          </a:p>
        </p:txBody>
      </p:sp>
    </p:spTree>
    <p:extLst>
      <p:ext uri="{BB962C8B-B14F-4D97-AF65-F5344CB8AC3E}">
        <p14:creationId xmlns:p14="http://schemas.microsoft.com/office/powerpoint/2010/main" val="1080205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Agenda</a:t>
            </a:r>
            <a:endParaRPr lang="en-CA" dirty="0"/>
          </a:p>
        </p:txBody>
      </p:sp>
      <p:sp>
        <p:nvSpPr>
          <p:cNvPr id="3" name="Content Placeholder 2"/>
          <p:cNvSpPr>
            <a:spLocks noGrp="1"/>
          </p:cNvSpPr>
          <p:nvPr>
            <p:ph idx="1"/>
          </p:nvPr>
        </p:nvSpPr>
        <p:spPr>
          <a:xfrm>
            <a:off x="457200" y="1600200"/>
            <a:ext cx="8229600" cy="4107908"/>
          </a:xfrm>
        </p:spPr>
        <p:txBody>
          <a:bodyPr>
            <a:normAutofit/>
          </a:bodyPr>
          <a:lstStyle/>
          <a:p>
            <a:pPr algn="just"/>
            <a:r>
              <a:rPr lang="en-CA" dirty="0"/>
              <a:t>The focus of today’s </a:t>
            </a:r>
            <a:r>
              <a:rPr lang="en-CA" dirty="0" smtClean="0"/>
              <a:t>webinar is to prepare you, as employers, for the enactment of Bill 148, the </a:t>
            </a:r>
            <a:r>
              <a:rPr lang="en-CA" i="1" dirty="0" smtClean="0"/>
              <a:t>Fair Workplaces, Better Jobs Act, 2017</a:t>
            </a:r>
            <a:r>
              <a:rPr lang="en-CA" dirty="0" smtClean="0"/>
              <a:t>. </a:t>
            </a:r>
          </a:p>
          <a:p>
            <a:pPr algn="just"/>
            <a:r>
              <a:rPr lang="en-CA" dirty="0" smtClean="0"/>
              <a:t>Bill 148 </a:t>
            </a:r>
            <a:r>
              <a:rPr lang="en-US" dirty="0"/>
              <a:t> proposes, for the first time in over two decades, to make significant reforms to both the </a:t>
            </a:r>
            <a:r>
              <a:rPr lang="en-US" i="1" dirty="0" smtClean="0"/>
              <a:t>Employment Standards Act</a:t>
            </a:r>
            <a:r>
              <a:rPr lang="en-US" dirty="0"/>
              <a:t> </a:t>
            </a:r>
            <a:r>
              <a:rPr lang="en-US" dirty="0" smtClean="0"/>
              <a:t>(the “ESA”) and </a:t>
            </a:r>
            <a:r>
              <a:rPr lang="en-US" dirty="0"/>
              <a:t>the </a:t>
            </a:r>
            <a:r>
              <a:rPr lang="en-US" i="1" dirty="0" smtClean="0"/>
              <a:t>Labour Relations Act </a:t>
            </a:r>
            <a:r>
              <a:rPr lang="en-US" dirty="0" smtClean="0"/>
              <a:t>(the “</a:t>
            </a:r>
            <a:r>
              <a:rPr lang="en-US" dirty="0" err="1" smtClean="0"/>
              <a:t>LRA</a:t>
            </a:r>
            <a:r>
              <a:rPr lang="en-US" dirty="0" smtClean="0"/>
              <a:t>”)</a:t>
            </a:r>
            <a:endParaRPr lang="en-US" i="1" dirty="0" smtClean="0"/>
          </a:p>
          <a:p>
            <a:pPr algn="just"/>
            <a:r>
              <a:rPr lang="en-US" dirty="0" smtClean="0"/>
              <a:t>If enacted, the majority of the changes under Bill 148 will take effect as of January 1, 2018</a:t>
            </a:r>
            <a:endParaRPr lang="en-CA" dirty="0"/>
          </a:p>
          <a:p>
            <a:pPr marL="0" indent="0">
              <a:buNone/>
            </a:pPr>
            <a:endParaRPr lang="en-CA" dirty="0" smtClean="0"/>
          </a:p>
          <a:p>
            <a:endParaRPr lang="en-CA" dirty="0"/>
          </a:p>
          <a:p>
            <a:endParaRPr lang="en-CA" dirty="0"/>
          </a:p>
        </p:txBody>
      </p:sp>
      <p:grpSp>
        <p:nvGrpSpPr>
          <p:cNvPr id="10" name="Group 9"/>
          <p:cNvGrpSpPr/>
          <p:nvPr/>
        </p:nvGrpSpPr>
        <p:grpSpPr>
          <a:xfrm>
            <a:off x="533400" y="5708108"/>
            <a:ext cx="8443191" cy="1010191"/>
            <a:chOff x="533400" y="5708108"/>
            <a:chExt cx="8443191" cy="1010191"/>
          </a:xfrm>
        </p:grpSpPr>
        <p:sp>
          <p:nvSpPr>
            <p:cNvPr id="6" name="AutoShape 2"/>
            <p:cNvSpPr>
              <a:spLocks noChangeArrowheads="1"/>
            </p:cNvSpPr>
            <p:nvPr/>
          </p:nvSpPr>
          <p:spPr bwMode="auto">
            <a:xfrm>
              <a:off x="533400" y="6096000"/>
              <a:ext cx="6553200" cy="45719"/>
            </a:xfrm>
            <a:prstGeom prst="roundRect">
              <a:avLst>
                <a:gd name="adj" fmla="val 16667"/>
              </a:avLst>
            </a:prstGeom>
            <a:solidFill>
              <a:srgbClr val="C4160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AutoShape 2"/>
            <p:cNvSpPr>
              <a:spLocks noChangeArrowheads="1"/>
            </p:cNvSpPr>
            <p:nvPr/>
          </p:nvSpPr>
          <p:spPr bwMode="auto">
            <a:xfrm>
              <a:off x="533400" y="6248400"/>
              <a:ext cx="6553200" cy="45719"/>
            </a:xfrm>
            <a:prstGeom prst="roundRect">
              <a:avLst>
                <a:gd name="adj" fmla="val 16667"/>
              </a:avLst>
            </a:pr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026" name="Picture 2" descr="C:\NRPortbl\Active\CASHTON\1316976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891" y="5708108"/>
              <a:ext cx="2298700" cy="1010191"/>
            </a:xfrm>
            <a:prstGeom prst="rect">
              <a:avLst/>
            </a:prstGeom>
            <a:noFill/>
            <a:extLst>
              <a:ext uri="{909E8E84-426E-40DD-AFC4-6F175D3DCCD1}">
                <a14:hiddenFill xmlns:a14="http://schemas.microsoft.com/office/drawing/2010/main">
                  <a:solidFill>
                    <a:srgbClr val="FFFFFF"/>
                  </a:solidFill>
                </a14:hiddenFill>
              </a:ext>
            </a:extLst>
          </p:spPr>
        </p:pic>
      </p:grpSp>
      <p:sp>
        <p:nvSpPr>
          <p:cNvPr id="11" name="Slide Number Placeholder 8"/>
          <p:cNvSpPr>
            <a:spLocks noGrp="1"/>
          </p:cNvSpPr>
          <p:nvPr>
            <p:ph type="sldNum" sz="quarter" idx="12"/>
          </p:nvPr>
        </p:nvSpPr>
        <p:spPr>
          <a:xfrm>
            <a:off x="7620000" y="18288"/>
            <a:ext cx="1066800" cy="329184"/>
          </a:xfrm>
        </p:spPr>
        <p:txBody>
          <a:bodyPr/>
          <a:lstStyle/>
          <a:p>
            <a:pPr algn="r"/>
            <a:r>
              <a:rPr lang="en-CA" dirty="0" smtClean="0"/>
              <a:t>2</a:t>
            </a:r>
            <a:endParaRPr lang="en-CA" dirty="0"/>
          </a:p>
        </p:txBody>
      </p:sp>
    </p:spTree>
    <p:extLst>
      <p:ext uri="{BB962C8B-B14F-4D97-AF65-F5344CB8AC3E}">
        <p14:creationId xmlns:p14="http://schemas.microsoft.com/office/powerpoint/2010/main" val="40134614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400" dirty="0" smtClean="0"/>
              <a:t>3)g) Compensation: Leaves</a:t>
            </a:r>
            <a:endParaRPr lang="en-CA" sz="3400" dirty="0"/>
          </a:p>
        </p:txBody>
      </p:sp>
      <p:sp>
        <p:nvSpPr>
          <p:cNvPr id="3" name="Content Placeholder 2"/>
          <p:cNvSpPr>
            <a:spLocks noGrp="1"/>
          </p:cNvSpPr>
          <p:nvPr>
            <p:ph idx="1"/>
          </p:nvPr>
        </p:nvSpPr>
        <p:spPr>
          <a:xfrm>
            <a:off x="457200" y="1600200"/>
            <a:ext cx="8229600" cy="4107908"/>
          </a:xfrm>
        </p:spPr>
        <p:txBody>
          <a:bodyPr>
            <a:normAutofit lnSpcReduction="10000"/>
          </a:bodyPr>
          <a:lstStyle/>
          <a:p>
            <a:pPr lvl="0" algn="just"/>
            <a:r>
              <a:rPr lang="en-CA" dirty="0" smtClean="0"/>
              <a:t>Currently, when a company has 50 or more employees,  the employees are allowed a Personal Emergency Leave (“</a:t>
            </a:r>
            <a:r>
              <a:rPr lang="en-CA" dirty="0" err="1" smtClean="0"/>
              <a:t>PEL</a:t>
            </a:r>
            <a:r>
              <a:rPr lang="en-CA" dirty="0" smtClean="0"/>
              <a:t>”) of 10 unpaid days due to an illness, injury, or medical emergency or a death, illness, injury, or medical emergency of a prescribed family member</a:t>
            </a:r>
          </a:p>
          <a:p>
            <a:pPr lvl="0" algn="just"/>
            <a:r>
              <a:rPr lang="en-CA" dirty="0" smtClean="0"/>
              <a:t>Under Bill 148, the 50 employee threshold will be removed and </a:t>
            </a:r>
            <a:r>
              <a:rPr lang="en-CA" dirty="0" err="1" smtClean="0"/>
              <a:t>PEL</a:t>
            </a:r>
            <a:r>
              <a:rPr lang="en-CA" dirty="0" smtClean="0"/>
              <a:t> will now be 2 paid days and 8 unpaid days</a:t>
            </a:r>
          </a:p>
          <a:p>
            <a:pPr lvl="0" algn="just"/>
            <a:r>
              <a:rPr lang="en-CA" dirty="0" smtClean="0"/>
              <a:t>In addition, the entitlement to </a:t>
            </a:r>
            <a:r>
              <a:rPr lang="en-CA" dirty="0" err="1" smtClean="0"/>
              <a:t>PEL</a:t>
            </a:r>
            <a:r>
              <a:rPr lang="en-CA" dirty="0" smtClean="0"/>
              <a:t> will be broadened to include a </a:t>
            </a:r>
            <a:r>
              <a:rPr lang="en-CA" dirty="0" err="1" smtClean="0"/>
              <a:t>PEL</a:t>
            </a:r>
            <a:r>
              <a:rPr lang="en-CA" dirty="0" smtClean="0"/>
              <a:t> as a result of sexual or domestic violence (including the threat of)</a:t>
            </a:r>
          </a:p>
          <a:p>
            <a:pPr lvl="0" algn="just"/>
            <a:endParaRPr lang="en-CA" dirty="0"/>
          </a:p>
          <a:p>
            <a:pPr marL="0" indent="0" algn="just">
              <a:buNone/>
            </a:pPr>
            <a:endParaRPr lang="en-CA" dirty="0" smtClean="0"/>
          </a:p>
          <a:p>
            <a:pPr algn="just"/>
            <a:endParaRPr lang="en-CA" dirty="0"/>
          </a:p>
          <a:p>
            <a:pPr algn="just"/>
            <a:endParaRPr lang="en-CA" dirty="0"/>
          </a:p>
        </p:txBody>
      </p:sp>
      <p:grpSp>
        <p:nvGrpSpPr>
          <p:cNvPr id="8" name="Group 7"/>
          <p:cNvGrpSpPr/>
          <p:nvPr/>
        </p:nvGrpSpPr>
        <p:grpSpPr>
          <a:xfrm>
            <a:off x="533400" y="5708108"/>
            <a:ext cx="8443191" cy="1010191"/>
            <a:chOff x="533400" y="5708108"/>
            <a:chExt cx="8443191" cy="1010191"/>
          </a:xfrm>
        </p:grpSpPr>
        <p:sp>
          <p:nvSpPr>
            <p:cNvPr id="9" name="AutoShape 2"/>
            <p:cNvSpPr>
              <a:spLocks noChangeArrowheads="1"/>
            </p:cNvSpPr>
            <p:nvPr/>
          </p:nvSpPr>
          <p:spPr bwMode="auto">
            <a:xfrm>
              <a:off x="533400" y="6096000"/>
              <a:ext cx="6553200" cy="45719"/>
            </a:xfrm>
            <a:prstGeom prst="roundRect">
              <a:avLst>
                <a:gd name="adj" fmla="val 16667"/>
              </a:avLst>
            </a:prstGeom>
            <a:solidFill>
              <a:srgbClr val="C4160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AutoShape 2"/>
            <p:cNvSpPr>
              <a:spLocks noChangeArrowheads="1"/>
            </p:cNvSpPr>
            <p:nvPr/>
          </p:nvSpPr>
          <p:spPr bwMode="auto">
            <a:xfrm>
              <a:off x="533400" y="6248400"/>
              <a:ext cx="6553200" cy="45719"/>
            </a:xfrm>
            <a:prstGeom prst="roundRect">
              <a:avLst>
                <a:gd name="adj" fmla="val 16667"/>
              </a:avLst>
            </a:pr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2" name="Picture 2" descr="C:\NRPortbl\Active\CASHTON\1316976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891" y="5708108"/>
              <a:ext cx="2298700" cy="1010191"/>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Slide Number Placeholder 3"/>
          <p:cNvSpPr>
            <a:spLocks noGrp="1"/>
          </p:cNvSpPr>
          <p:nvPr>
            <p:ph type="sldNum" sz="quarter" idx="12"/>
          </p:nvPr>
        </p:nvSpPr>
        <p:spPr/>
        <p:txBody>
          <a:bodyPr/>
          <a:lstStyle/>
          <a:p>
            <a:pPr algn="r"/>
            <a:fld id="{49BA8AD0-BDB3-44B0-A24C-3FCAAE45F5DC}" type="slidenum">
              <a:rPr lang="en-CA" smtClean="0"/>
              <a:pPr algn="r"/>
              <a:t>20</a:t>
            </a:fld>
            <a:endParaRPr lang="en-CA" dirty="0"/>
          </a:p>
        </p:txBody>
      </p:sp>
    </p:spTree>
    <p:extLst>
      <p:ext uri="{BB962C8B-B14F-4D97-AF65-F5344CB8AC3E}">
        <p14:creationId xmlns:p14="http://schemas.microsoft.com/office/powerpoint/2010/main" val="1224319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400" dirty="0" smtClean="0"/>
              <a:t>3)g) Compensation: Leaves</a:t>
            </a:r>
            <a:endParaRPr lang="en-CA" sz="3400" dirty="0"/>
          </a:p>
        </p:txBody>
      </p:sp>
      <p:sp>
        <p:nvSpPr>
          <p:cNvPr id="3" name="Content Placeholder 2"/>
          <p:cNvSpPr>
            <a:spLocks noGrp="1"/>
          </p:cNvSpPr>
          <p:nvPr>
            <p:ph idx="1"/>
          </p:nvPr>
        </p:nvSpPr>
        <p:spPr>
          <a:xfrm>
            <a:off x="457200" y="1600200"/>
            <a:ext cx="8229600" cy="4107908"/>
          </a:xfrm>
        </p:spPr>
        <p:txBody>
          <a:bodyPr>
            <a:normAutofit/>
          </a:bodyPr>
          <a:lstStyle/>
          <a:p>
            <a:pPr lvl="0" algn="just"/>
            <a:r>
              <a:rPr lang="en-CA" dirty="0" smtClean="0"/>
              <a:t>Currently, employees are allowed up to 8 weeks of unpaid Family Medical Leave (“</a:t>
            </a:r>
            <a:r>
              <a:rPr lang="en-CA" dirty="0" err="1" smtClean="0"/>
              <a:t>FML</a:t>
            </a:r>
            <a:r>
              <a:rPr lang="en-CA" dirty="0" smtClean="0"/>
              <a:t>”) in a 26 week period to provide care and/or support to a prescribed family member who is at significant risk of death within that 26 week period</a:t>
            </a:r>
          </a:p>
          <a:p>
            <a:pPr lvl="0" algn="just"/>
            <a:r>
              <a:rPr lang="en-CA" dirty="0" smtClean="0"/>
              <a:t>Under Bill 148, the </a:t>
            </a:r>
            <a:r>
              <a:rPr lang="en-CA" dirty="0" err="1" smtClean="0"/>
              <a:t>FML</a:t>
            </a:r>
            <a:r>
              <a:rPr lang="en-CA" dirty="0" smtClean="0"/>
              <a:t> is extended to 27 weeks in a 52 week period, which is reflective of the new federal Employment Insurance regime (with one additional week due to the EI waiting period)</a:t>
            </a:r>
          </a:p>
          <a:p>
            <a:pPr lvl="0" algn="just"/>
            <a:endParaRPr lang="en-CA" dirty="0" smtClean="0"/>
          </a:p>
          <a:p>
            <a:pPr lvl="0" algn="just"/>
            <a:endParaRPr lang="en-CA" dirty="0" smtClean="0"/>
          </a:p>
          <a:p>
            <a:pPr lvl="0" algn="just"/>
            <a:endParaRPr lang="en-CA" dirty="0"/>
          </a:p>
          <a:p>
            <a:pPr marL="0" indent="0" algn="just">
              <a:buNone/>
            </a:pPr>
            <a:endParaRPr lang="en-CA" dirty="0" smtClean="0"/>
          </a:p>
          <a:p>
            <a:pPr algn="just"/>
            <a:endParaRPr lang="en-CA" dirty="0"/>
          </a:p>
          <a:p>
            <a:pPr algn="just"/>
            <a:endParaRPr lang="en-CA" dirty="0"/>
          </a:p>
        </p:txBody>
      </p:sp>
      <p:grpSp>
        <p:nvGrpSpPr>
          <p:cNvPr id="8" name="Group 7"/>
          <p:cNvGrpSpPr/>
          <p:nvPr/>
        </p:nvGrpSpPr>
        <p:grpSpPr>
          <a:xfrm>
            <a:off x="533400" y="5708108"/>
            <a:ext cx="8443191" cy="1010191"/>
            <a:chOff x="533400" y="5708108"/>
            <a:chExt cx="8443191" cy="1010191"/>
          </a:xfrm>
        </p:grpSpPr>
        <p:sp>
          <p:nvSpPr>
            <p:cNvPr id="9" name="AutoShape 2"/>
            <p:cNvSpPr>
              <a:spLocks noChangeArrowheads="1"/>
            </p:cNvSpPr>
            <p:nvPr/>
          </p:nvSpPr>
          <p:spPr bwMode="auto">
            <a:xfrm>
              <a:off x="533400" y="6096000"/>
              <a:ext cx="6553200" cy="45719"/>
            </a:xfrm>
            <a:prstGeom prst="roundRect">
              <a:avLst>
                <a:gd name="adj" fmla="val 16667"/>
              </a:avLst>
            </a:prstGeom>
            <a:solidFill>
              <a:srgbClr val="C4160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AutoShape 2"/>
            <p:cNvSpPr>
              <a:spLocks noChangeArrowheads="1"/>
            </p:cNvSpPr>
            <p:nvPr/>
          </p:nvSpPr>
          <p:spPr bwMode="auto">
            <a:xfrm>
              <a:off x="533400" y="6248400"/>
              <a:ext cx="6553200" cy="45719"/>
            </a:xfrm>
            <a:prstGeom prst="roundRect">
              <a:avLst>
                <a:gd name="adj" fmla="val 16667"/>
              </a:avLst>
            </a:pr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2" name="Picture 2" descr="C:\NRPortbl\Active\CASHTON\1316976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891" y="5708108"/>
              <a:ext cx="2298700" cy="1010191"/>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Slide Number Placeholder 3"/>
          <p:cNvSpPr>
            <a:spLocks noGrp="1"/>
          </p:cNvSpPr>
          <p:nvPr>
            <p:ph type="sldNum" sz="quarter" idx="12"/>
          </p:nvPr>
        </p:nvSpPr>
        <p:spPr/>
        <p:txBody>
          <a:bodyPr/>
          <a:lstStyle/>
          <a:p>
            <a:pPr algn="r"/>
            <a:fld id="{49BA8AD0-BDB3-44B0-A24C-3FCAAE45F5DC}" type="slidenum">
              <a:rPr lang="en-CA" smtClean="0"/>
              <a:pPr algn="r"/>
              <a:t>21</a:t>
            </a:fld>
            <a:endParaRPr lang="en-CA" dirty="0"/>
          </a:p>
        </p:txBody>
      </p:sp>
    </p:spTree>
    <p:extLst>
      <p:ext uri="{BB962C8B-B14F-4D97-AF65-F5344CB8AC3E}">
        <p14:creationId xmlns:p14="http://schemas.microsoft.com/office/powerpoint/2010/main" val="26591929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400" dirty="0" smtClean="0"/>
              <a:t>3)g) Compensation: Leaves</a:t>
            </a:r>
            <a:endParaRPr lang="en-CA" sz="3400" dirty="0"/>
          </a:p>
        </p:txBody>
      </p:sp>
      <p:sp>
        <p:nvSpPr>
          <p:cNvPr id="3" name="Content Placeholder 2"/>
          <p:cNvSpPr>
            <a:spLocks noGrp="1"/>
          </p:cNvSpPr>
          <p:nvPr>
            <p:ph idx="1"/>
          </p:nvPr>
        </p:nvSpPr>
        <p:spPr>
          <a:xfrm>
            <a:off x="457200" y="1600200"/>
            <a:ext cx="8229600" cy="4107908"/>
          </a:xfrm>
        </p:spPr>
        <p:txBody>
          <a:bodyPr>
            <a:normAutofit fontScale="92500"/>
          </a:bodyPr>
          <a:lstStyle/>
          <a:p>
            <a:pPr lvl="0" algn="just"/>
            <a:r>
              <a:rPr lang="en-CA" dirty="0" smtClean="0"/>
              <a:t>Currently, employees with at least 6 months of service are allowed an unpaid leave with respect to a crime-related disappearance or death of an employee’s child</a:t>
            </a:r>
          </a:p>
          <a:p>
            <a:pPr lvl="0" algn="just"/>
            <a:r>
              <a:rPr lang="en-CA" dirty="0" smtClean="0"/>
              <a:t>The length of the leave is 52 weeks if the child disappears and 104 weeks if the child dies</a:t>
            </a:r>
          </a:p>
          <a:p>
            <a:pPr lvl="0" algn="just"/>
            <a:r>
              <a:rPr lang="en-CA" dirty="0" smtClean="0"/>
              <a:t>Under Bill 148, there will be two separate child leaves (one for crime-related disappearances and one for deaths), each of which will be capped at 104 unpaid weeks</a:t>
            </a:r>
          </a:p>
          <a:p>
            <a:pPr lvl="0" algn="just"/>
            <a:r>
              <a:rPr lang="en-CA" dirty="0" smtClean="0"/>
              <a:t>Currently, and under Bill 148, if the employee is charged in regard to the disappearance or death, then the employee is ineligible for the leave</a:t>
            </a:r>
          </a:p>
          <a:p>
            <a:pPr marL="0" lvl="0" indent="0" algn="just">
              <a:buNone/>
            </a:pPr>
            <a:endParaRPr lang="en-CA" dirty="0" smtClean="0"/>
          </a:p>
          <a:p>
            <a:pPr lvl="0" algn="just"/>
            <a:endParaRPr lang="en-CA" dirty="0" smtClean="0"/>
          </a:p>
          <a:p>
            <a:pPr lvl="0" algn="just"/>
            <a:endParaRPr lang="en-CA" dirty="0"/>
          </a:p>
          <a:p>
            <a:pPr marL="0" indent="0" algn="just">
              <a:buNone/>
            </a:pPr>
            <a:endParaRPr lang="en-CA" dirty="0" smtClean="0"/>
          </a:p>
          <a:p>
            <a:pPr algn="just"/>
            <a:endParaRPr lang="en-CA" dirty="0"/>
          </a:p>
          <a:p>
            <a:pPr algn="just"/>
            <a:endParaRPr lang="en-CA" dirty="0"/>
          </a:p>
        </p:txBody>
      </p:sp>
      <p:grpSp>
        <p:nvGrpSpPr>
          <p:cNvPr id="8" name="Group 7"/>
          <p:cNvGrpSpPr/>
          <p:nvPr/>
        </p:nvGrpSpPr>
        <p:grpSpPr>
          <a:xfrm>
            <a:off x="533400" y="5708108"/>
            <a:ext cx="8443191" cy="1010191"/>
            <a:chOff x="533400" y="5708108"/>
            <a:chExt cx="8443191" cy="1010191"/>
          </a:xfrm>
        </p:grpSpPr>
        <p:sp>
          <p:nvSpPr>
            <p:cNvPr id="9" name="AutoShape 2"/>
            <p:cNvSpPr>
              <a:spLocks noChangeArrowheads="1"/>
            </p:cNvSpPr>
            <p:nvPr/>
          </p:nvSpPr>
          <p:spPr bwMode="auto">
            <a:xfrm>
              <a:off x="533400" y="6096000"/>
              <a:ext cx="6553200" cy="45719"/>
            </a:xfrm>
            <a:prstGeom prst="roundRect">
              <a:avLst>
                <a:gd name="adj" fmla="val 16667"/>
              </a:avLst>
            </a:prstGeom>
            <a:solidFill>
              <a:srgbClr val="C4160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AutoShape 2"/>
            <p:cNvSpPr>
              <a:spLocks noChangeArrowheads="1"/>
            </p:cNvSpPr>
            <p:nvPr/>
          </p:nvSpPr>
          <p:spPr bwMode="auto">
            <a:xfrm>
              <a:off x="533400" y="6248400"/>
              <a:ext cx="6553200" cy="45719"/>
            </a:xfrm>
            <a:prstGeom prst="roundRect">
              <a:avLst>
                <a:gd name="adj" fmla="val 16667"/>
              </a:avLst>
            </a:pr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2" name="Picture 2" descr="C:\NRPortbl\Active\CASHTON\1316976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891" y="5708108"/>
              <a:ext cx="2298700" cy="1010191"/>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Slide Number Placeholder 3"/>
          <p:cNvSpPr>
            <a:spLocks noGrp="1"/>
          </p:cNvSpPr>
          <p:nvPr>
            <p:ph type="sldNum" sz="quarter" idx="12"/>
          </p:nvPr>
        </p:nvSpPr>
        <p:spPr/>
        <p:txBody>
          <a:bodyPr/>
          <a:lstStyle/>
          <a:p>
            <a:pPr algn="r"/>
            <a:fld id="{49BA8AD0-BDB3-44B0-A24C-3FCAAE45F5DC}" type="slidenum">
              <a:rPr lang="en-CA" smtClean="0"/>
              <a:pPr algn="r"/>
              <a:t>22</a:t>
            </a:fld>
            <a:endParaRPr lang="en-CA" dirty="0"/>
          </a:p>
        </p:txBody>
      </p:sp>
    </p:spTree>
    <p:extLst>
      <p:ext uri="{BB962C8B-B14F-4D97-AF65-F5344CB8AC3E}">
        <p14:creationId xmlns:p14="http://schemas.microsoft.com/office/powerpoint/2010/main" val="35978325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400" dirty="0" smtClean="0"/>
              <a:t>3)g) Compensation: Leaves</a:t>
            </a:r>
            <a:endParaRPr lang="en-CA" sz="3400" dirty="0"/>
          </a:p>
        </p:txBody>
      </p:sp>
      <p:sp>
        <p:nvSpPr>
          <p:cNvPr id="3" name="Content Placeholder 2"/>
          <p:cNvSpPr>
            <a:spLocks noGrp="1"/>
          </p:cNvSpPr>
          <p:nvPr>
            <p:ph idx="1"/>
          </p:nvPr>
        </p:nvSpPr>
        <p:spPr>
          <a:xfrm>
            <a:off x="457200" y="1600200"/>
            <a:ext cx="8229600" cy="4107908"/>
          </a:xfrm>
        </p:spPr>
        <p:txBody>
          <a:bodyPr>
            <a:normAutofit/>
          </a:bodyPr>
          <a:lstStyle/>
          <a:p>
            <a:pPr lvl="0" algn="just"/>
            <a:r>
              <a:rPr lang="en-CA" dirty="0" smtClean="0"/>
              <a:t>When consenting to a requested leave, employers should be mindful that they also have an obligation to accommodate an employee’s disability and/or family status under the </a:t>
            </a:r>
            <a:r>
              <a:rPr lang="en-CA" i="1" dirty="0" smtClean="0"/>
              <a:t>Human Rights Code</a:t>
            </a:r>
            <a:r>
              <a:rPr lang="en-CA" dirty="0" smtClean="0"/>
              <a:t>, up to the point of undue hardship</a:t>
            </a:r>
          </a:p>
          <a:p>
            <a:pPr lvl="0" algn="just"/>
            <a:r>
              <a:rPr lang="en-CA" dirty="0" smtClean="0"/>
              <a:t>As such, even if the employee is not entitled to a leave or a further leave under the ESA, the employer may still be required to consent to the leave pursuant to the Code</a:t>
            </a:r>
          </a:p>
          <a:p>
            <a:pPr marL="0" lvl="0" indent="0" algn="just">
              <a:buNone/>
            </a:pPr>
            <a:endParaRPr lang="en-CA" dirty="0" smtClean="0"/>
          </a:p>
          <a:p>
            <a:pPr lvl="0" algn="just"/>
            <a:endParaRPr lang="en-CA" dirty="0" smtClean="0"/>
          </a:p>
          <a:p>
            <a:pPr lvl="0" algn="just"/>
            <a:endParaRPr lang="en-CA" dirty="0"/>
          </a:p>
          <a:p>
            <a:pPr marL="0" indent="0" algn="just">
              <a:buNone/>
            </a:pPr>
            <a:endParaRPr lang="en-CA" dirty="0" smtClean="0"/>
          </a:p>
          <a:p>
            <a:pPr algn="just"/>
            <a:endParaRPr lang="en-CA" dirty="0"/>
          </a:p>
          <a:p>
            <a:pPr algn="just"/>
            <a:endParaRPr lang="en-CA" dirty="0"/>
          </a:p>
        </p:txBody>
      </p:sp>
      <p:grpSp>
        <p:nvGrpSpPr>
          <p:cNvPr id="8" name="Group 7"/>
          <p:cNvGrpSpPr/>
          <p:nvPr/>
        </p:nvGrpSpPr>
        <p:grpSpPr>
          <a:xfrm>
            <a:off x="533400" y="5708108"/>
            <a:ext cx="8443191" cy="1010191"/>
            <a:chOff x="533400" y="5708108"/>
            <a:chExt cx="8443191" cy="1010191"/>
          </a:xfrm>
        </p:grpSpPr>
        <p:sp>
          <p:nvSpPr>
            <p:cNvPr id="9" name="AutoShape 2"/>
            <p:cNvSpPr>
              <a:spLocks noChangeArrowheads="1"/>
            </p:cNvSpPr>
            <p:nvPr/>
          </p:nvSpPr>
          <p:spPr bwMode="auto">
            <a:xfrm>
              <a:off x="533400" y="6096000"/>
              <a:ext cx="6553200" cy="45719"/>
            </a:xfrm>
            <a:prstGeom prst="roundRect">
              <a:avLst>
                <a:gd name="adj" fmla="val 16667"/>
              </a:avLst>
            </a:prstGeom>
            <a:solidFill>
              <a:srgbClr val="C4160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AutoShape 2"/>
            <p:cNvSpPr>
              <a:spLocks noChangeArrowheads="1"/>
            </p:cNvSpPr>
            <p:nvPr/>
          </p:nvSpPr>
          <p:spPr bwMode="auto">
            <a:xfrm>
              <a:off x="533400" y="6248400"/>
              <a:ext cx="6553200" cy="45719"/>
            </a:xfrm>
            <a:prstGeom prst="roundRect">
              <a:avLst>
                <a:gd name="adj" fmla="val 16667"/>
              </a:avLst>
            </a:pr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2" name="Picture 2" descr="C:\NRPortbl\Active\CASHTON\1316976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891" y="5708108"/>
              <a:ext cx="2298700" cy="1010191"/>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Slide Number Placeholder 3"/>
          <p:cNvSpPr>
            <a:spLocks noGrp="1"/>
          </p:cNvSpPr>
          <p:nvPr>
            <p:ph type="sldNum" sz="quarter" idx="12"/>
          </p:nvPr>
        </p:nvSpPr>
        <p:spPr/>
        <p:txBody>
          <a:bodyPr/>
          <a:lstStyle/>
          <a:p>
            <a:pPr algn="r"/>
            <a:fld id="{49BA8AD0-BDB3-44B0-A24C-3FCAAE45F5DC}" type="slidenum">
              <a:rPr lang="en-CA" smtClean="0"/>
              <a:pPr algn="r"/>
              <a:t>23</a:t>
            </a:fld>
            <a:endParaRPr lang="en-CA" dirty="0"/>
          </a:p>
        </p:txBody>
      </p:sp>
    </p:spTree>
    <p:extLst>
      <p:ext uri="{BB962C8B-B14F-4D97-AF65-F5344CB8AC3E}">
        <p14:creationId xmlns:p14="http://schemas.microsoft.com/office/powerpoint/2010/main" val="9712157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400" dirty="0" smtClean="0"/>
              <a:t>4) Shift Scheduling and Workplace Location</a:t>
            </a:r>
            <a:endParaRPr lang="en-CA" sz="3400" dirty="0"/>
          </a:p>
        </p:txBody>
      </p:sp>
      <p:sp>
        <p:nvSpPr>
          <p:cNvPr id="3" name="Content Placeholder 2"/>
          <p:cNvSpPr>
            <a:spLocks noGrp="1"/>
          </p:cNvSpPr>
          <p:nvPr>
            <p:ph idx="1"/>
          </p:nvPr>
        </p:nvSpPr>
        <p:spPr>
          <a:xfrm>
            <a:off x="457200" y="1600200"/>
            <a:ext cx="8229600" cy="4107908"/>
          </a:xfrm>
        </p:spPr>
        <p:txBody>
          <a:bodyPr>
            <a:normAutofit fontScale="92500" lnSpcReduction="20000"/>
          </a:bodyPr>
          <a:lstStyle/>
          <a:p>
            <a:pPr lvl="0" algn="just"/>
            <a:r>
              <a:rPr lang="en-CA" dirty="0" smtClean="0"/>
              <a:t>In the Interim Report and the Final Report, the government commented on the fact that scheduling is a complex and difficult subject, and one size does not fit all</a:t>
            </a:r>
          </a:p>
          <a:p>
            <a:pPr lvl="0" algn="just"/>
            <a:r>
              <a:rPr lang="en-CA" dirty="0" smtClean="0"/>
              <a:t>However, the government also recommended that there be a sectoral-based approach to scheduling and the option for employees to discuss scheduling with their employer</a:t>
            </a:r>
          </a:p>
          <a:p>
            <a:pPr lvl="0" algn="just"/>
            <a:r>
              <a:rPr lang="en-CA" dirty="0" smtClean="0"/>
              <a:t>Under Bill 148, after three months of employment, an employee may request in writing a dialogue with their employer about their schedule or work location</a:t>
            </a:r>
          </a:p>
          <a:p>
            <a:pPr lvl="0" algn="just"/>
            <a:r>
              <a:rPr lang="en-CA" dirty="0" smtClean="0"/>
              <a:t>The employer is then to discuss the request and provide a response within a reasonable time</a:t>
            </a:r>
          </a:p>
          <a:p>
            <a:pPr lvl="0" algn="just"/>
            <a:r>
              <a:rPr lang="en-CA" dirty="0" smtClean="0"/>
              <a:t>If the employer denies the request, the employer must provide an explanation for the denial </a:t>
            </a:r>
          </a:p>
          <a:p>
            <a:pPr marL="0" lvl="0" indent="0" algn="just">
              <a:buNone/>
            </a:pPr>
            <a:endParaRPr lang="en-CA" dirty="0" smtClean="0"/>
          </a:p>
          <a:p>
            <a:pPr lvl="0" algn="just"/>
            <a:endParaRPr lang="en-CA" dirty="0" smtClean="0"/>
          </a:p>
          <a:p>
            <a:pPr lvl="0" algn="just"/>
            <a:endParaRPr lang="en-CA" dirty="0"/>
          </a:p>
          <a:p>
            <a:pPr marL="0" indent="0" algn="just">
              <a:buNone/>
            </a:pPr>
            <a:endParaRPr lang="en-CA" dirty="0" smtClean="0"/>
          </a:p>
          <a:p>
            <a:pPr algn="just"/>
            <a:endParaRPr lang="en-CA" dirty="0"/>
          </a:p>
          <a:p>
            <a:pPr algn="just"/>
            <a:endParaRPr lang="en-CA" dirty="0"/>
          </a:p>
        </p:txBody>
      </p:sp>
      <p:grpSp>
        <p:nvGrpSpPr>
          <p:cNvPr id="8" name="Group 7"/>
          <p:cNvGrpSpPr/>
          <p:nvPr/>
        </p:nvGrpSpPr>
        <p:grpSpPr>
          <a:xfrm>
            <a:off x="533400" y="5708108"/>
            <a:ext cx="8443191" cy="1010191"/>
            <a:chOff x="533400" y="5708108"/>
            <a:chExt cx="8443191" cy="1010191"/>
          </a:xfrm>
        </p:grpSpPr>
        <p:sp>
          <p:nvSpPr>
            <p:cNvPr id="9" name="AutoShape 2"/>
            <p:cNvSpPr>
              <a:spLocks noChangeArrowheads="1"/>
            </p:cNvSpPr>
            <p:nvPr/>
          </p:nvSpPr>
          <p:spPr bwMode="auto">
            <a:xfrm>
              <a:off x="533400" y="6096000"/>
              <a:ext cx="6553200" cy="45719"/>
            </a:xfrm>
            <a:prstGeom prst="roundRect">
              <a:avLst>
                <a:gd name="adj" fmla="val 16667"/>
              </a:avLst>
            </a:prstGeom>
            <a:solidFill>
              <a:srgbClr val="C4160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AutoShape 2"/>
            <p:cNvSpPr>
              <a:spLocks noChangeArrowheads="1"/>
            </p:cNvSpPr>
            <p:nvPr/>
          </p:nvSpPr>
          <p:spPr bwMode="auto">
            <a:xfrm>
              <a:off x="533400" y="6248400"/>
              <a:ext cx="6553200" cy="45719"/>
            </a:xfrm>
            <a:prstGeom prst="roundRect">
              <a:avLst>
                <a:gd name="adj" fmla="val 16667"/>
              </a:avLst>
            </a:pr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2" name="Picture 2" descr="C:\NRPortbl\Active\CASHTON\1316976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891" y="5708108"/>
              <a:ext cx="2298700" cy="1010191"/>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Slide Number Placeholder 3"/>
          <p:cNvSpPr>
            <a:spLocks noGrp="1"/>
          </p:cNvSpPr>
          <p:nvPr>
            <p:ph type="sldNum" sz="quarter" idx="12"/>
          </p:nvPr>
        </p:nvSpPr>
        <p:spPr/>
        <p:txBody>
          <a:bodyPr/>
          <a:lstStyle/>
          <a:p>
            <a:pPr algn="r"/>
            <a:fld id="{49BA8AD0-BDB3-44B0-A24C-3FCAAE45F5DC}" type="slidenum">
              <a:rPr lang="en-CA" smtClean="0"/>
              <a:pPr algn="r"/>
              <a:t>24</a:t>
            </a:fld>
            <a:endParaRPr lang="en-CA" dirty="0"/>
          </a:p>
        </p:txBody>
      </p:sp>
    </p:spTree>
    <p:extLst>
      <p:ext uri="{BB962C8B-B14F-4D97-AF65-F5344CB8AC3E}">
        <p14:creationId xmlns:p14="http://schemas.microsoft.com/office/powerpoint/2010/main" val="41614693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400" dirty="0" smtClean="0"/>
              <a:t>4) Shift Scheduling and Workplace Location</a:t>
            </a:r>
            <a:endParaRPr lang="en-CA" sz="3400" dirty="0"/>
          </a:p>
        </p:txBody>
      </p:sp>
      <p:sp>
        <p:nvSpPr>
          <p:cNvPr id="3" name="Content Placeholder 2"/>
          <p:cNvSpPr>
            <a:spLocks noGrp="1"/>
          </p:cNvSpPr>
          <p:nvPr>
            <p:ph idx="1"/>
          </p:nvPr>
        </p:nvSpPr>
        <p:spPr>
          <a:xfrm>
            <a:off x="457200" y="1600200"/>
            <a:ext cx="8229600" cy="4107908"/>
          </a:xfrm>
        </p:spPr>
        <p:txBody>
          <a:bodyPr>
            <a:normAutofit/>
          </a:bodyPr>
          <a:lstStyle/>
          <a:p>
            <a:pPr lvl="0" algn="just"/>
            <a:r>
              <a:rPr lang="en-CA" dirty="0"/>
              <a:t>When </a:t>
            </a:r>
            <a:r>
              <a:rPr lang="en-CA" dirty="0" smtClean="0"/>
              <a:t>considering a schedule or work location request, </a:t>
            </a:r>
            <a:r>
              <a:rPr lang="en-CA" dirty="0"/>
              <a:t>employers should be mindful that they also have an obligation to accommodate </a:t>
            </a:r>
            <a:r>
              <a:rPr lang="en-CA" dirty="0" smtClean="0"/>
              <a:t>based on certain grounds under </a:t>
            </a:r>
            <a:r>
              <a:rPr lang="en-CA" dirty="0"/>
              <a:t>the </a:t>
            </a:r>
            <a:r>
              <a:rPr lang="en-CA" i="1" dirty="0"/>
              <a:t>Human Rights Code</a:t>
            </a:r>
            <a:r>
              <a:rPr lang="en-CA" dirty="0"/>
              <a:t>, up to the point of undue hardship</a:t>
            </a:r>
          </a:p>
          <a:p>
            <a:pPr lvl="0" algn="just"/>
            <a:r>
              <a:rPr lang="en-CA" dirty="0"/>
              <a:t>As such, </a:t>
            </a:r>
            <a:r>
              <a:rPr lang="en-CA" dirty="0" smtClean="0"/>
              <a:t>if the shift change or location change request is made further to the Code (e.g. an earlier shift due to child care obligations or a different location due to elderly parent obligations), the employer may be required to agree to the request </a:t>
            </a:r>
          </a:p>
          <a:p>
            <a:pPr lvl="0" algn="just"/>
            <a:endParaRPr lang="en-CA" dirty="0" smtClean="0"/>
          </a:p>
          <a:p>
            <a:pPr lvl="0" algn="just"/>
            <a:endParaRPr lang="en-CA" dirty="0"/>
          </a:p>
          <a:p>
            <a:pPr marL="0" indent="0" algn="just">
              <a:buNone/>
            </a:pPr>
            <a:endParaRPr lang="en-CA" dirty="0" smtClean="0"/>
          </a:p>
          <a:p>
            <a:pPr algn="just"/>
            <a:endParaRPr lang="en-CA" dirty="0"/>
          </a:p>
          <a:p>
            <a:pPr algn="just"/>
            <a:endParaRPr lang="en-CA" dirty="0"/>
          </a:p>
        </p:txBody>
      </p:sp>
      <p:grpSp>
        <p:nvGrpSpPr>
          <p:cNvPr id="8" name="Group 7"/>
          <p:cNvGrpSpPr/>
          <p:nvPr/>
        </p:nvGrpSpPr>
        <p:grpSpPr>
          <a:xfrm>
            <a:off x="533400" y="5708108"/>
            <a:ext cx="8443191" cy="1010191"/>
            <a:chOff x="533400" y="5708108"/>
            <a:chExt cx="8443191" cy="1010191"/>
          </a:xfrm>
        </p:grpSpPr>
        <p:sp>
          <p:nvSpPr>
            <p:cNvPr id="9" name="AutoShape 2"/>
            <p:cNvSpPr>
              <a:spLocks noChangeArrowheads="1"/>
            </p:cNvSpPr>
            <p:nvPr/>
          </p:nvSpPr>
          <p:spPr bwMode="auto">
            <a:xfrm>
              <a:off x="533400" y="6096000"/>
              <a:ext cx="6553200" cy="45719"/>
            </a:xfrm>
            <a:prstGeom prst="roundRect">
              <a:avLst>
                <a:gd name="adj" fmla="val 16667"/>
              </a:avLst>
            </a:prstGeom>
            <a:solidFill>
              <a:srgbClr val="C4160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AutoShape 2"/>
            <p:cNvSpPr>
              <a:spLocks noChangeArrowheads="1"/>
            </p:cNvSpPr>
            <p:nvPr/>
          </p:nvSpPr>
          <p:spPr bwMode="auto">
            <a:xfrm>
              <a:off x="533400" y="6248400"/>
              <a:ext cx="6553200" cy="45719"/>
            </a:xfrm>
            <a:prstGeom prst="roundRect">
              <a:avLst>
                <a:gd name="adj" fmla="val 16667"/>
              </a:avLst>
            </a:pr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2" name="Picture 2" descr="C:\NRPortbl\Active\CASHTON\1316976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891" y="5708108"/>
              <a:ext cx="2298700" cy="1010191"/>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Slide Number Placeholder 3"/>
          <p:cNvSpPr>
            <a:spLocks noGrp="1"/>
          </p:cNvSpPr>
          <p:nvPr>
            <p:ph type="sldNum" sz="quarter" idx="12"/>
          </p:nvPr>
        </p:nvSpPr>
        <p:spPr/>
        <p:txBody>
          <a:bodyPr/>
          <a:lstStyle/>
          <a:p>
            <a:pPr algn="r"/>
            <a:fld id="{49BA8AD0-BDB3-44B0-A24C-3FCAAE45F5DC}" type="slidenum">
              <a:rPr lang="en-CA" smtClean="0"/>
              <a:pPr algn="r"/>
              <a:t>25</a:t>
            </a:fld>
            <a:endParaRPr lang="en-CA" dirty="0"/>
          </a:p>
        </p:txBody>
      </p:sp>
    </p:spTree>
    <p:extLst>
      <p:ext uri="{BB962C8B-B14F-4D97-AF65-F5344CB8AC3E}">
        <p14:creationId xmlns:p14="http://schemas.microsoft.com/office/powerpoint/2010/main" val="19355486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5) Temporary Workers</a:t>
            </a:r>
            <a:endParaRPr lang="en-CA" dirty="0"/>
          </a:p>
        </p:txBody>
      </p:sp>
      <p:sp>
        <p:nvSpPr>
          <p:cNvPr id="3" name="Content Placeholder 2"/>
          <p:cNvSpPr>
            <a:spLocks noGrp="1"/>
          </p:cNvSpPr>
          <p:nvPr>
            <p:ph idx="1"/>
          </p:nvPr>
        </p:nvSpPr>
        <p:spPr>
          <a:xfrm>
            <a:off x="457200" y="1600200"/>
            <a:ext cx="8229600" cy="4107908"/>
          </a:xfrm>
        </p:spPr>
        <p:txBody>
          <a:bodyPr>
            <a:normAutofit fontScale="92500" lnSpcReduction="20000"/>
          </a:bodyPr>
          <a:lstStyle/>
          <a:p>
            <a:pPr lvl="0" algn="just"/>
            <a:r>
              <a:rPr lang="en-CA" dirty="0"/>
              <a:t>A</a:t>
            </a:r>
            <a:r>
              <a:rPr lang="en-CA" dirty="0" smtClean="0"/>
              <a:t>mendments </a:t>
            </a:r>
            <a:r>
              <a:rPr lang="en-CA" dirty="0"/>
              <a:t>have been proposed in Bill 148 which, if passed, would significantly impact the way in which temporary agencies operate </a:t>
            </a:r>
          </a:p>
          <a:p>
            <a:pPr lvl="0" algn="just"/>
            <a:r>
              <a:rPr lang="en-CA" dirty="0"/>
              <a:t>Bill 148 </a:t>
            </a:r>
            <a:r>
              <a:rPr lang="en-CA" dirty="0" smtClean="0"/>
              <a:t>will require </a:t>
            </a:r>
            <a:r>
              <a:rPr lang="en-CA" dirty="0"/>
              <a:t>that </a:t>
            </a:r>
            <a:r>
              <a:rPr lang="en-CA" dirty="0" smtClean="0"/>
              <a:t>assignment employees immediately </a:t>
            </a:r>
            <a:r>
              <a:rPr lang="en-CA" dirty="0"/>
              <a:t>be paid a rate of pay equal to the rate paid to </a:t>
            </a:r>
            <a:r>
              <a:rPr lang="en-CA" dirty="0" smtClean="0"/>
              <a:t>comparable employees </a:t>
            </a:r>
            <a:r>
              <a:rPr lang="en-CA" dirty="0"/>
              <a:t>of the </a:t>
            </a:r>
            <a:r>
              <a:rPr lang="en-CA" dirty="0" smtClean="0"/>
              <a:t>temporary agency’s client</a:t>
            </a:r>
            <a:endParaRPr lang="en-CA" dirty="0"/>
          </a:p>
          <a:p>
            <a:pPr lvl="0" algn="just"/>
            <a:r>
              <a:rPr lang="en-CA" dirty="0"/>
              <a:t>Bill 148 also prohibits </a:t>
            </a:r>
            <a:r>
              <a:rPr lang="en-CA" dirty="0" smtClean="0"/>
              <a:t>the agency’s client </a:t>
            </a:r>
            <a:r>
              <a:rPr lang="en-CA" dirty="0"/>
              <a:t>from lowering </a:t>
            </a:r>
            <a:r>
              <a:rPr lang="en-CA" dirty="0" smtClean="0"/>
              <a:t>its </a:t>
            </a:r>
            <a:r>
              <a:rPr lang="en-CA" dirty="0"/>
              <a:t>rate of pay </a:t>
            </a:r>
            <a:r>
              <a:rPr lang="en-CA" dirty="0" smtClean="0"/>
              <a:t>to </a:t>
            </a:r>
            <a:r>
              <a:rPr lang="en-CA" dirty="0"/>
              <a:t>its </a:t>
            </a:r>
            <a:r>
              <a:rPr lang="en-CA" dirty="0" smtClean="0"/>
              <a:t>employees, </a:t>
            </a:r>
            <a:r>
              <a:rPr lang="en-CA" dirty="0"/>
              <a:t>in order to reduce the amount to be paid to the assignment </a:t>
            </a:r>
            <a:r>
              <a:rPr lang="en-CA" dirty="0" smtClean="0"/>
              <a:t>employees</a:t>
            </a:r>
            <a:endParaRPr lang="en-CA" dirty="0"/>
          </a:p>
          <a:p>
            <a:pPr lvl="0" algn="just"/>
            <a:r>
              <a:rPr lang="en-CA" dirty="0"/>
              <a:t>Assignment employees </a:t>
            </a:r>
            <a:r>
              <a:rPr lang="en-CA" dirty="0" smtClean="0"/>
              <a:t>will also be </a:t>
            </a:r>
            <a:r>
              <a:rPr lang="en-CA" dirty="0"/>
              <a:t>entitled to request an adjustment to pay when the assignment employee believes their wage rate is lower than </a:t>
            </a:r>
            <a:r>
              <a:rPr lang="en-CA" dirty="0" smtClean="0"/>
              <a:t>that of a </a:t>
            </a:r>
            <a:r>
              <a:rPr lang="en-CA" dirty="0"/>
              <a:t>comparable employee of the client</a:t>
            </a:r>
          </a:p>
          <a:p>
            <a:pPr marL="0" indent="0" algn="just">
              <a:buNone/>
            </a:pPr>
            <a:endParaRPr lang="en-CA" dirty="0" smtClean="0"/>
          </a:p>
          <a:p>
            <a:pPr algn="just"/>
            <a:endParaRPr lang="en-CA" dirty="0"/>
          </a:p>
          <a:p>
            <a:pPr algn="just"/>
            <a:endParaRPr lang="en-CA" dirty="0"/>
          </a:p>
        </p:txBody>
      </p:sp>
      <p:grpSp>
        <p:nvGrpSpPr>
          <p:cNvPr id="8" name="Group 7"/>
          <p:cNvGrpSpPr/>
          <p:nvPr/>
        </p:nvGrpSpPr>
        <p:grpSpPr>
          <a:xfrm>
            <a:off x="533400" y="5708108"/>
            <a:ext cx="8443191" cy="1010191"/>
            <a:chOff x="533400" y="5708108"/>
            <a:chExt cx="8443191" cy="1010191"/>
          </a:xfrm>
        </p:grpSpPr>
        <p:sp>
          <p:nvSpPr>
            <p:cNvPr id="9" name="AutoShape 2"/>
            <p:cNvSpPr>
              <a:spLocks noChangeArrowheads="1"/>
            </p:cNvSpPr>
            <p:nvPr/>
          </p:nvSpPr>
          <p:spPr bwMode="auto">
            <a:xfrm>
              <a:off x="533400" y="6096000"/>
              <a:ext cx="6553200" cy="45719"/>
            </a:xfrm>
            <a:prstGeom prst="roundRect">
              <a:avLst>
                <a:gd name="adj" fmla="val 16667"/>
              </a:avLst>
            </a:prstGeom>
            <a:solidFill>
              <a:srgbClr val="C4160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AutoShape 2"/>
            <p:cNvSpPr>
              <a:spLocks noChangeArrowheads="1"/>
            </p:cNvSpPr>
            <p:nvPr/>
          </p:nvSpPr>
          <p:spPr bwMode="auto">
            <a:xfrm>
              <a:off x="533400" y="6248400"/>
              <a:ext cx="6553200" cy="45719"/>
            </a:xfrm>
            <a:prstGeom prst="roundRect">
              <a:avLst>
                <a:gd name="adj" fmla="val 16667"/>
              </a:avLst>
            </a:pr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2" name="Picture 2" descr="C:\NRPortbl\Active\CASHTON\1316976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891" y="5708108"/>
              <a:ext cx="2298700" cy="1010191"/>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Slide Number Placeholder 3"/>
          <p:cNvSpPr>
            <a:spLocks noGrp="1"/>
          </p:cNvSpPr>
          <p:nvPr>
            <p:ph type="sldNum" sz="quarter" idx="12"/>
          </p:nvPr>
        </p:nvSpPr>
        <p:spPr/>
        <p:txBody>
          <a:bodyPr/>
          <a:lstStyle/>
          <a:p>
            <a:pPr algn="r"/>
            <a:fld id="{49BA8AD0-BDB3-44B0-A24C-3FCAAE45F5DC}" type="slidenum">
              <a:rPr lang="en-CA" smtClean="0"/>
              <a:pPr algn="r"/>
              <a:t>26</a:t>
            </a:fld>
            <a:endParaRPr lang="en-CA" dirty="0"/>
          </a:p>
        </p:txBody>
      </p:sp>
    </p:spTree>
    <p:extLst>
      <p:ext uri="{BB962C8B-B14F-4D97-AF65-F5344CB8AC3E}">
        <p14:creationId xmlns:p14="http://schemas.microsoft.com/office/powerpoint/2010/main" val="30390121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5) Temporary Workers</a:t>
            </a:r>
            <a:endParaRPr lang="en-CA" dirty="0"/>
          </a:p>
        </p:txBody>
      </p:sp>
      <p:sp>
        <p:nvSpPr>
          <p:cNvPr id="3" name="Content Placeholder 2"/>
          <p:cNvSpPr>
            <a:spLocks noGrp="1"/>
          </p:cNvSpPr>
          <p:nvPr>
            <p:ph idx="1"/>
          </p:nvPr>
        </p:nvSpPr>
        <p:spPr>
          <a:xfrm>
            <a:off x="457200" y="1600200"/>
            <a:ext cx="8229600" cy="4107908"/>
          </a:xfrm>
        </p:spPr>
        <p:txBody>
          <a:bodyPr>
            <a:normAutofit fontScale="92500" lnSpcReduction="10000"/>
          </a:bodyPr>
          <a:lstStyle/>
          <a:p>
            <a:pPr lvl="0" algn="just"/>
            <a:r>
              <a:rPr lang="en-CA" dirty="0"/>
              <a:t>T</a:t>
            </a:r>
            <a:r>
              <a:rPr lang="en-CA" dirty="0" smtClean="0"/>
              <a:t>he </a:t>
            </a:r>
            <a:r>
              <a:rPr lang="en-CA" dirty="0"/>
              <a:t>reprisal provisions of the </a:t>
            </a:r>
            <a:r>
              <a:rPr lang="en-CA" dirty="0" smtClean="0"/>
              <a:t>ESA will also be </a:t>
            </a:r>
            <a:r>
              <a:rPr lang="en-CA" dirty="0"/>
              <a:t>expanded to provide protection to an assignment employee who requests information about </a:t>
            </a:r>
            <a:r>
              <a:rPr lang="en-CA" dirty="0" smtClean="0"/>
              <a:t>comparable </a:t>
            </a:r>
            <a:r>
              <a:rPr lang="en-CA" dirty="0"/>
              <a:t>wage rates </a:t>
            </a:r>
          </a:p>
          <a:p>
            <a:pPr lvl="0" algn="just"/>
            <a:r>
              <a:rPr lang="en-CA" dirty="0"/>
              <a:t>Bill </a:t>
            </a:r>
            <a:r>
              <a:rPr lang="en-CA" dirty="0" smtClean="0"/>
              <a:t>148 </a:t>
            </a:r>
            <a:r>
              <a:rPr lang="en-CA" dirty="0"/>
              <a:t>also entitles an assignment employee to at least </a:t>
            </a:r>
            <a:r>
              <a:rPr lang="en-CA" dirty="0" smtClean="0"/>
              <a:t>one </a:t>
            </a:r>
            <a:r>
              <a:rPr lang="en-CA" dirty="0"/>
              <a:t>week of notice of the early termination of an assignment when the assignment is scheduled to last at least </a:t>
            </a:r>
            <a:r>
              <a:rPr lang="en-CA" dirty="0" smtClean="0"/>
              <a:t>three months </a:t>
            </a:r>
            <a:endParaRPr lang="en-CA" dirty="0"/>
          </a:p>
          <a:p>
            <a:pPr lvl="0" algn="just"/>
            <a:r>
              <a:rPr lang="en-CA" dirty="0"/>
              <a:t>If working notice is not provided and if the agency is not able to offer the assignment employee at least </a:t>
            </a:r>
            <a:r>
              <a:rPr lang="en-CA" dirty="0" smtClean="0"/>
              <a:t>one </a:t>
            </a:r>
            <a:r>
              <a:rPr lang="en-CA" dirty="0"/>
              <a:t>week of reasonable work during the notice period, the employee is then entitled to </a:t>
            </a:r>
            <a:r>
              <a:rPr lang="en-CA" dirty="0" smtClean="0"/>
              <a:t>one week’s </a:t>
            </a:r>
            <a:r>
              <a:rPr lang="en-CA" dirty="0"/>
              <a:t>pay in lieu of </a:t>
            </a:r>
            <a:r>
              <a:rPr lang="en-CA" dirty="0" smtClean="0"/>
              <a:t>notice</a:t>
            </a:r>
          </a:p>
          <a:p>
            <a:pPr lvl="0" algn="just"/>
            <a:r>
              <a:rPr lang="en-CA" dirty="0" smtClean="0"/>
              <a:t>There are also proposed amendments to the </a:t>
            </a:r>
            <a:r>
              <a:rPr lang="en-CA" dirty="0" err="1" smtClean="0"/>
              <a:t>LRA</a:t>
            </a:r>
            <a:r>
              <a:rPr lang="en-CA" dirty="0" smtClean="0"/>
              <a:t> which could significantly impact temporary agencies</a:t>
            </a:r>
          </a:p>
          <a:p>
            <a:pPr marL="0" indent="0" algn="just">
              <a:buNone/>
            </a:pPr>
            <a:endParaRPr lang="en-CA" dirty="0" smtClean="0"/>
          </a:p>
          <a:p>
            <a:pPr algn="just"/>
            <a:endParaRPr lang="en-CA" dirty="0"/>
          </a:p>
          <a:p>
            <a:pPr algn="just"/>
            <a:endParaRPr lang="en-CA" dirty="0"/>
          </a:p>
        </p:txBody>
      </p:sp>
      <p:grpSp>
        <p:nvGrpSpPr>
          <p:cNvPr id="8" name="Group 7"/>
          <p:cNvGrpSpPr/>
          <p:nvPr/>
        </p:nvGrpSpPr>
        <p:grpSpPr>
          <a:xfrm>
            <a:off x="533400" y="5708108"/>
            <a:ext cx="8443191" cy="1010191"/>
            <a:chOff x="533400" y="5708108"/>
            <a:chExt cx="8443191" cy="1010191"/>
          </a:xfrm>
        </p:grpSpPr>
        <p:sp>
          <p:nvSpPr>
            <p:cNvPr id="9" name="AutoShape 2"/>
            <p:cNvSpPr>
              <a:spLocks noChangeArrowheads="1"/>
            </p:cNvSpPr>
            <p:nvPr/>
          </p:nvSpPr>
          <p:spPr bwMode="auto">
            <a:xfrm>
              <a:off x="533400" y="6096000"/>
              <a:ext cx="6553200" cy="45719"/>
            </a:xfrm>
            <a:prstGeom prst="roundRect">
              <a:avLst>
                <a:gd name="adj" fmla="val 16667"/>
              </a:avLst>
            </a:prstGeom>
            <a:solidFill>
              <a:srgbClr val="C4160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AutoShape 2"/>
            <p:cNvSpPr>
              <a:spLocks noChangeArrowheads="1"/>
            </p:cNvSpPr>
            <p:nvPr/>
          </p:nvSpPr>
          <p:spPr bwMode="auto">
            <a:xfrm>
              <a:off x="533400" y="6248400"/>
              <a:ext cx="6553200" cy="45719"/>
            </a:xfrm>
            <a:prstGeom prst="roundRect">
              <a:avLst>
                <a:gd name="adj" fmla="val 16667"/>
              </a:avLst>
            </a:pr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2" name="Picture 2" descr="C:\NRPortbl\Active\CASHTON\1316976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891" y="5708108"/>
              <a:ext cx="2298700" cy="1010191"/>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Slide Number Placeholder 3"/>
          <p:cNvSpPr>
            <a:spLocks noGrp="1"/>
          </p:cNvSpPr>
          <p:nvPr>
            <p:ph type="sldNum" sz="quarter" idx="12"/>
          </p:nvPr>
        </p:nvSpPr>
        <p:spPr/>
        <p:txBody>
          <a:bodyPr/>
          <a:lstStyle/>
          <a:p>
            <a:pPr algn="r"/>
            <a:fld id="{49BA8AD0-BDB3-44B0-A24C-3FCAAE45F5DC}" type="slidenum">
              <a:rPr lang="en-CA" smtClean="0"/>
              <a:pPr algn="r"/>
              <a:t>27</a:t>
            </a:fld>
            <a:endParaRPr lang="en-CA" dirty="0"/>
          </a:p>
        </p:txBody>
      </p:sp>
    </p:spTree>
    <p:extLst>
      <p:ext uri="{BB962C8B-B14F-4D97-AF65-F5344CB8AC3E}">
        <p14:creationId xmlns:p14="http://schemas.microsoft.com/office/powerpoint/2010/main" val="3644532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5) Temporary Workers</a:t>
            </a:r>
            <a:endParaRPr lang="en-CA" dirty="0"/>
          </a:p>
        </p:txBody>
      </p:sp>
      <p:sp>
        <p:nvSpPr>
          <p:cNvPr id="3" name="Content Placeholder 2"/>
          <p:cNvSpPr>
            <a:spLocks noGrp="1"/>
          </p:cNvSpPr>
          <p:nvPr>
            <p:ph idx="1"/>
          </p:nvPr>
        </p:nvSpPr>
        <p:spPr>
          <a:xfrm>
            <a:off x="457200" y="1600200"/>
            <a:ext cx="8229600" cy="4107908"/>
          </a:xfrm>
        </p:spPr>
        <p:txBody>
          <a:bodyPr>
            <a:normAutofit/>
          </a:bodyPr>
          <a:lstStyle/>
          <a:p>
            <a:pPr lvl="0" algn="just"/>
            <a:r>
              <a:rPr lang="en-CA" dirty="0" smtClean="0"/>
              <a:t>At first instance the impact of the amendments may be to eliminate any cost reductions which the use of temporary workers previously allowed</a:t>
            </a:r>
          </a:p>
          <a:p>
            <a:pPr lvl="0" algn="just"/>
            <a:r>
              <a:rPr lang="en-CA" dirty="0" smtClean="0"/>
              <a:t>If a company still wishes to use temporary workers, a possible strategy is to only use temporary workers for jobs which existing employees are not performing</a:t>
            </a:r>
            <a:endParaRPr lang="en-CA" dirty="0"/>
          </a:p>
          <a:p>
            <a:pPr marL="0" indent="0" algn="just">
              <a:buNone/>
            </a:pPr>
            <a:endParaRPr lang="en-CA" dirty="0" smtClean="0"/>
          </a:p>
          <a:p>
            <a:pPr algn="just"/>
            <a:endParaRPr lang="en-CA" dirty="0"/>
          </a:p>
          <a:p>
            <a:pPr algn="just"/>
            <a:endParaRPr lang="en-CA" dirty="0"/>
          </a:p>
        </p:txBody>
      </p:sp>
      <p:grpSp>
        <p:nvGrpSpPr>
          <p:cNvPr id="8" name="Group 7"/>
          <p:cNvGrpSpPr/>
          <p:nvPr/>
        </p:nvGrpSpPr>
        <p:grpSpPr>
          <a:xfrm>
            <a:off x="533400" y="5708108"/>
            <a:ext cx="8443191" cy="1010191"/>
            <a:chOff x="533400" y="5708108"/>
            <a:chExt cx="8443191" cy="1010191"/>
          </a:xfrm>
        </p:grpSpPr>
        <p:sp>
          <p:nvSpPr>
            <p:cNvPr id="9" name="AutoShape 2"/>
            <p:cNvSpPr>
              <a:spLocks noChangeArrowheads="1"/>
            </p:cNvSpPr>
            <p:nvPr/>
          </p:nvSpPr>
          <p:spPr bwMode="auto">
            <a:xfrm>
              <a:off x="533400" y="6096000"/>
              <a:ext cx="6553200" cy="45719"/>
            </a:xfrm>
            <a:prstGeom prst="roundRect">
              <a:avLst>
                <a:gd name="adj" fmla="val 16667"/>
              </a:avLst>
            </a:prstGeom>
            <a:solidFill>
              <a:srgbClr val="C4160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AutoShape 2"/>
            <p:cNvSpPr>
              <a:spLocks noChangeArrowheads="1"/>
            </p:cNvSpPr>
            <p:nvPr/>
          </p:nvSpPr>
          <p:spPr bwMode="auto">
            <a:xfrm>
              <a:off x="533400" y="6248400"/>
              <a:ext cx="6553200" cy="45719"/>
            </a:xfrm>
            <a:prstGeom prst="roundRect">
              <a:avLst>
                <a:gd name="adj" fmla="val 16667"/>
              </a:avLst>
            </a:pr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2" name="Picture 2" descr="C:\NRPortbl\Active\CASHTON\1316976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891" y="5708108"/>
              <a:ext cx="2298700" cy="1010191"/>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Slide Number Placeholder 3"/>
          <p:cNvSpPr>
            <a:spLocks noGrp="1"/>
          </p:cNvSpPr>
          <p:nvPr>
            <p:ph type="sldNum" sz="quarter" idx="12"/>
          </p:nvPr>
        </p:nvSpPr>
        <p:spPr/>
        <p:txBody>
          <a:bodyPr/>
          <a:lstStyle/>
          <a:p>
            <a:pPr algn="r"/>
            <a:fld id="{49BA8AD0-BDB3-44B0-A24C-3FCAAE45F5DC}" type="slidenum">
              <a:rPr lang="en-CA" smtClean="0"/>
              <a:pPr algn="r"/>
              <a:t>28</a:t>
            </a:fld>
            <a:endParaRPr lang="en-CA" dirty="0"/>
          </a:p>
        </p:txBody>
      </p:sp>
    </p:spTree>
    <p:extLst>
      <p:ext uri="{BB962C8B-B14F-4D97-AF65-F5344CB8AC3E}">
        <p14:creationId xmlns:p14="http://schemas.microsoft.com/office/powerpoint/2010/main" val="40228047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6) Penalties</a:t>
            </a:r>
            <a:endParaRPr lang="en-CA" dirty="0"/>
          </a:p>
        </p:txBody>
      </p:sp>
      <p:sp>
        <p:nvSpPr>
          <p:cNvPr id="3" name="Content Placeholder 2"/>
          <p:cNvSpPr>
            <a:spLocks noGrp="1"/>
          </p:cNvSpPr>
          <p:nvPr>
            <p:ph idx="1"/>
          </p:nvPr>
        </p:nvSpPr>
        <p:spPr>
          <a:xfrm>
            <a:off x="457200" y="1600200"/>
            <a:ext cx="8229600" cy="4107908"/>
          </a:xfrm>
        </p:spPr>
        <p:txBody>
          <a:bodyPr>
            <a:normAutofit/>
          </a:bodyPr>
          <a:lstStyle/>
          <a:p>
            <a:pPr lvl="0" algn="just"/>
            <a:r>
              <a:rPr lang="en-CA" dirty="0" smtClean="0"/>
              <a:t>Under the ESA, employers can be subject to a Part I </a:t>
            </a:r>
            <a:r>
              <a:rPr lang="en-CA" dirty="0"/>
              <a:t>T</a:t>
            </a:r>
            <a:r>
              <a:rPr lang="en-CA" dirty="0" smtClean="0"/>
              <a:t>icket, a Part I Summons, or a Part III Summons </a:t>
            </a:r>
          </a:p>
          <a:p>
            <a:pPr lvl="0" algn="just"/>
            <a:r>
              <a:rPr lang="en-CA" dirty="0" smtClean="0"/>
              <a:t>The Part I Tickets and Summons are used for lesser offences, such as on one occasion failing to pay overtime pay</a:t>
            </a:r>
          </a:p>
          <a:p>
            <a:pPr lvl="0" algn="just"/>
            <a:r>
              <a:rPr lang="en-CA" dirty="0" smtClean="0"/>
              <a:t>In contrast, the Part III Summons are used for the more serious offences, such as failing to pay a group of workers their wages for a period of time</a:t>
            </a:r>
          </a:p>
          <a:p>
            <a:pPr marL="0" lvl="0" indent="0" algn="just">
              <a:buNone/>
            </a:pPr>
            <a:endParaRPr lang="en-CA" dirty="0" smtClean="0"/>
          </a:p>
          <a:p>
            <a:pPr algn="just"/>
            <a:endParaRPr lang="en-CA" dirty="0"/>
          </a:p>
          <a:p>
            <a:pPr algn="just"/>
            <a:endParaRPr lang="en-CA" dirty="0"/>
          </a:p>
        </p:txBody>
      </p:sp>
      <p:grpSp>
        <p:nvGrpSpPr>
          <p:cNvPr id="8" name="Group 7"/>
          <p:cNvGrpSpPr/>
          <p:nvPr/>
        </p:nvGrpSpPr>
        <p:grpSpPr>
          <a:xfrm>
            <a:off x="533400" y="5708108"/>
            <a:ext cx="8443191" cy="1010191"/>
            <a:chOff x="533400" y="5708108"/>
            <a:chExt cx="8443191" cy="1010191"/>
          </a:xfrm>
        </p:grpSpPr>
        <p:sp>
          <p:nvSpPr>
            <p:cNvPr id="9" name="AutoShape 2"/>
            <p:cNvSpPr>
              <a:spLocks noChangeArrowheads="1"/>
            </p:cNvSpPr>
            <p:nvPr/>
          </p:nvSpPr>
          <p:spPr bwMode="auto">
            <a:xfrm>
              <a:off x="533400" y="6096000"/>
              <a:ext cx="6553200" cy="45719"/>
            </a:xfrm>
            <a:prstGeom prst="roundRect">
              <a:avLst>
                <a:gd name="adj" fmla="val 16667"/>
              </a:avLst>
            </a:prstGeom>
            <a:solidFill>
              <a:srgbClr val="C4160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AutoShape 2"/>
            <p:cNvSpPr>
              <a:spLocks noChangeArrowheads="1"/>
            </p:cNvSpPr>
            <p:nvPr/>
          </p:nvSpPr>
          <p:spPr bwMode="auto">
            <a:xfrm>
              <a:off x="533400" y="6248400"/>
              <a:ext cx="6553200" cy="45719"/>
            </a:xfrm>
            <a:prstGeom prst="roundRect">
              <a:avLst>
                <a:gd name="adj" fmla="val 16667"/>
              </a:avLst>
            </a:pr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2" name="Picture 2" descr="C:\NRPortbl\Active\CASHTON\1316976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891" y="5708108"/>
              <a:ext cx="2298700" cy="1010191"/>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Slide Number Placeholder 3"/>
          <p:cNvSpPr>
            <a:spLocks noGrp="1"/>
          </p:cNvSpPr>
          <p:nvPr>
            <p:ph type="sldNum" sz="quarter" idx="12"/>
          </p:nvPr>
        </p:nvSpPr>
        <p:spPr/>
        <p:txBody>
          <a:bodyPr/>
          <a:lstStyle/>
          <a:p>
            <a:pPr algn="r"/>
            <a:fld id="{49BA8AD0-BDB3-44B0-A24C-3FCAAE45F5DC}" type="slidenum">
              <a:rPr lang="en-CA" smtClean="0"/>
              <a:pPr algn="r"/>
              <a:t>29</a:t>
            </a:fld>
            <a:endParaRPr lang="en-CA" dirty="0"/>
          </a:p>
        </p:txBody>
      </p:sp>
    </p:spTree>
    <p:extLst>
      <p:ext uri="{BB962C8B-B14F-4D97-AF65-F5344CB8AC3E}">
        <p14:creationId xmlns:p14="http://schemas.microsoft.com/office/powerpoint/2010/main" val="1556165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Agenda</a:t>
            </a:r>
            <a:endParaRPr lang="en-CA" dirty="0"/>
          </a:p>
        </p:txBody>
      </p:sp>
      <p:sp>
        <p:nvSpPr>
          <p:cNvPr id="3" name="Content Placeholder 2"/>
          <p:cNvSpPr>
            <a:spLocks noGrp="1"/>
          </p:cNvSpPr>
          <p:nvPr>
            <p:ph idx="1"/>
          </p:nvPr>
        </p:nvSpPr>
        <p:spPr>
          <a:xfrm>
            <a:off x="457200" y="1600200"/>
            <a:ext cx="8229600" cy="4107908"/>
          </a:xfrm>
        </p:spPr>
        <p:txBody>
          <a:bodyPr>
            <a:normAutofit/>
          </a:bodyPr>
          <a:lstStyle/>
          <a:p>
            <a:pPr algn="just"/>
            <a:r>
              <a:rPr lang="en-CA" dirty="0" smtClean="0"/>
              <a:t>Today’s webinar will cover:</a:t>
            </a:r>
          </a:p>
          <a:p>
            <a:pPr marL="731520" lvl="1" indent="-457200" algn="just">
              <a:buFont typeface="+mj-lt"/>
              <a:buAutoNum type="arabicParenR"/>
            </a:pPr>
            <a:r>
              <a:rPr lang="en-CA" dirty="0" smtClean="0"/>
              <a:t>Introduction</a:t>
            </a:r>
          </a:p>
          <a:p>
            <a:pPr marL="731520" lvl="1" indent="-457200" algn="just">
              <a:buFont typeface="+mj-lt"/>
              <a:buAutoNum type="arabicParenR"/>
            </a:pPr>
            <a:r>
              <a:rPr lang="en-CA" dirty="0" smtClean="0"/>
              <a:t>Misclassifying Employees as Contractors</a:t>
            </a:r>
          </a:p>
          <a:p>
            <a:pPr marL="731520" lvl="1" indent="-457200" algn="just">
              <a:buFont typeface="+mj-lt"/>
              <a:buAutoNum type="arabicParenR"/>
            </a:pPr>
            <a:r>
              <a:rPr lang="en-CA" dirty="0"/>
              <a:t>Compensation Entitlements</a:t>
            </a:r>
          </a:p>
          <a:p>
            <a:pPr marL="731520" lvl="1" indent="-457200" algn="just">
              <a:buFont typeface="+mj-lt"/>
              <a:buAutoNum type="arabicParenR"/>
            </a:pPr>
            <a:r>
              <a:rPr lang="en-CA" dirty="0" smtClean="0"/>
              <a:t>Shift Scheduling and Workplace Location</a:t>
            </a:r>
          </a:p>
          <a:p>
            <a:pPr marL="731520" lvl="1" indent="-457200" algn="just">
              <a:buFont typeface="+mj-lt"/>
              <a:buAutoNum type="arabicParenR"/>
            </a:pPr>
            <a:r>
              <a:rPr lang="en-CA" dirty="0" smtClean="0"/>
              <a:t>Temporary Workers and Staffing Agencies</a:t>
            </a:r>
          </a:p>
          <a:p>
            <a:pPr marL="731520" lvl="1" indent="-457200" algn="just">
              <a:buFont typeface="+mj-lt"/>
              <a:buAutoNum type="arabicParenR"/>
            </a:pPr>
            <a:r>
              <a:rPr lang="en-CA" dirty="0" smtClean="0"/>
              <a:t>Penalties under the ESA and the </a:t>
            </a:r>
            <a:r>
              <a:rPr lang="en-CA" dirty="0" err="1" smtClean="0"/>
              <a:t>LRA</a:t>
            </a:r>
            <a:endParaRPr lang="en-CA" dirty="0" smtClean="0"/>
          </a:p>
          <a:p>
            <a:pPr marL="731520" lvl="1" indent="-457200" algn="just">
              <a:buFont typeface="+mj-lt"/>
              <a:buAutoNum type="arabicParenR"/>
            </a:pPr>
            <a:r>
              <a:rPr lang="en-CA" dirty="0" smtClean="0"/>
              <a:t>Amendments to the </a:t>
            </a:r>
            <a:r>
              <a:rPr lang="en-CA" dirty="0" err="1" smtClean="0"/>
              <a:t>LRA</a:t>
            </a:r>
            <a:endParaRPr lang="en-CA" dirty="0"/>
          </a:p>
          <a:p>
            <a:pPr marL="0" indent="0">
              <a:buNone/>
            </a:pPr>
            <a:endParaRPr lang="en-CA" dirty="0" smtClean="0"/>
          </a:p>
          <a:p>
            <a:endParaRPr lang="en-CA" dirty="0"/>
          </a:p>
          <a:p>
            <a:endParaRPr lang="en-CA" dirty="0"/>
          </a:p>
        </p:txBody>
      </p:sp>
      <p:grpSp>
        <p:nvGrpSpPr>
          <p:cNvPr id="10" name="Group 9"/>
          <p:cNvGrpSpPr/>
          <p:nvPr/>
        </p:nvGrpSpPr>
        <p:grpSpPr>
          <a:xfrm>
            <a:off x="533400" y="5708108"/>
            <a:ext cx="8443191" cy="1010191"/>
            <a:chOff x="533400" y="5708108"/>
            <a:chExt cx="8443191" cy="1010191"/>
          </a:xfrm>
        </p:grpSpPr>
        <p:sp>
          <p:nvSpPr>
            <p:cNvPr id="6" name="AutoShape 2"/>
            <p:cNvSpPr>
              <a:spLocks noChangeArrowheads="1"/>
            </p:cNvSpPr>
            <p:nvPr/>
          </p:nvSpPr>
          <p:spPr bwMode="auto">
            <a:xfrm>
              <a:off x="533400" y="6096000"/>
              <a:ext cx="6553200" cy="45719"/>
            </a:xfrm>
            <a:prstGeom prst="roundRect">
              <a:avLst>
                <a:gd name="adj" fmla="val 16667"/>
              </a:avLst>
            </a:prstGeom>
            <a:solidFill>
              <a:srgbClr val="C4160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AutoShape 2"/>
            <p:cNvSpPr>
              <a:spLocks noChangeArrowheads="1"/>
            </p:cNvSpPr>
            <p:nvPr/>
          </p:nvSpPr>
          <p:spPr bwMode="auto">
            <a:xfrm>
              <a:off x="533400" y="6248400"/>
              <a:ext cx="6553200" cy="45719"/>
            </a:xfrm>
            <a:prstGeom prst="roundRect">
              <a:avLst>
                <a:gd name="adj" fmla="val 16667"/>
              </a:avLst>
            </a:pr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026" name="Picture 2" descr="C:\NRPortbl\Active\CASHTON\1316976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891" y="5708108"/>
              <a:ext cx="2298700" cy="1010191"/>
            </a:xfrm>
            <a:prstGeom prst="rect">
              <a:avLst/>
            </a:prstGeom>
            <a:noFill/>
            <a:extLst>
              <a:ext uri="{909E8E84-426E-40DD-AFC4-6F175D3DCCD1}">
                <a14:hiddenFill xmlns:a14="http://schemas.microsoft.com/office/drawing/2010/main">
                  <a:solidFill>
                    <a:srgbClr val="FFFFFF"/>
                  </a:solidFill>
                </a14:hiddenFill>
              </a:ext>
            </a:extLst>
          </p:spPr>
        </p:pic>
      </p:grpSp>
      <p:sp>
        <p:nvSpPr>
          <p:cNvPr id="11" name="Slide Number Placeholder 8"/>
          <p:cNvSpPr>
            <a:spLocks noGrp="1"/>
          </p:cNvSpPr>
          <p:nvPr>
            <p:ph type="sldNum" sz="quarter" idx="12"/>
          </p:nvPr>
        </p:nvSpPr>
        <p:spPr>
          <a:xfrm>
            <a:off x="7620000" y="18288"/>
            <a:ext cx="1066800" cy="329184"/>
          </a:xfrm>
        </p:spPr>
        <p:txBody>
          <a:bodyPr/>
          <a:lstStyle/>
          <a:p>
            <a:pPr algn="r"/>
            <a:r>
              <a:rPr lang="en-CA" dirty="0" smtClean="0"/>
              <a:t>2</a:t>
            </a:r>
            <a:endParaRPr lang="en-CA" dirty="0"/>
          </a:p>
        </p:txBody>
      </p:sp>
    </p:spTree>
    <p:extLst>
      <p:ext uri="{BB962C8B-B14F-4D97-AF65-F5344CB8AC3E}">
        <p14:creationId xmlns:p14="http://schemas.microsoft.com/office/powerpoint/2010/main" val="39006683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6) Penalties</a:t>
            </a:r>
            <a:endParaRPr lang="en-CA" dirty="0"/>
          </a:p>
        </p:txBody>
      </p:sp>
      <p:sp>
        <p:nvSpPr>
          <p:cNvPr id="3" name="Content Placeholder 2"/>
          <p:cNvSpPr>
            <a:spLocks noGrp="1"/>
          </p:cNvSpPr>
          <p:nvPr>
            <p:ph idx="1"/>
          </p:nvPr>
        </p:nvSpPr>
        <p:spPr>
          <a:xfrm>
            <a:off x="457200" y="1600200"/>
            <a:ext cx="8229600" cy="4107908"/>
          </a:xfrm>
        </p:spPr>
        <p:txBody>
          <a:bodyPr>
            <a:normAutofit/>
          </a:bodyPr>
          <a:lstStyle/>
          <a:p>
            <a:pPr lvl="0" algn="just"/>
            <a:r>
              <a:rPr lang="en-CA" dirty="0" smtClean="0"/>
              <a:t>Currently, the set fines for a Part 1 ticket is $250/$500/$1000 and is expected to be increased under the regulation after Bill 148 receives royal assent to $350/$700/$1,500</a:t>
            </a:r>
          </a:p>
          <a:p>
            <a:pPr lvl="0" algn="just"/>
            <a:r>
              <a:rPr lang="en-CA" dirty="0" smtClean="0"/>
              <a:t>As the Director of Employment Standards has effectively promised to double its current numbers of Employment Standards Officers, we can expect increasing compliance blitzes and tickets</a:t>
            </a:r>
          </a:p>
          <a:p>
            <a:pPr marL="0" lvl="0" indent="0" algn="just">
              <a:buNone/>
            </a:pPr>
            <a:endParaRPr lang="en-CA" dirty="0" smtClean="0"/>
          </a:p>
          <a:p>
            <a:pPr algn="just"/>
            <a:endParaRPr lang="en-CA" dirty="0"/>
          </a:p>
          <a:p>
            <a:pPr algn="just"/>
            <a:endParaRPr lang="en-CA" dirty="0"/>
          </a:p>
        </p:txBody>
      </p:sp>
      <p:grpSp>
        <p:nvGrpSpPr>
          <p:cNvPr id="8" name="Group 7"/>
          <p:cNvGrpSpPr/>
          <p:nvPr/>
        </p:nvGrpSpPr>
        <p:grpSpPr>
          <a:xfrm>
            <a:off x="533400" y="5708108"/>
            <a:ext cx="8443191" cy="1010191"/>
            <a:chOff x="533400" y="5708108"/>
            <a:chExt cx="8443191" cy="1010191"/>
          </a:xfrm>
        </p:grpSpPr>
        <p:sp>
          <p:nvSpPr>
            <p:cNvPr id="9" name="AutoShape 2"/>
            <p:cNvSpPr>
              <a:spLocks noChangeArrowheads="1"/>
            </p:cNvSpPr>
            <p:nvPr/>
          </p:nvSpPr>
          <p:spPr bwMode="auto">
            <a:xfrm>
              <a:off x="533400" y="6096000"/>
              <a:ext cx="6553200" cy="45719"/>
            </a:xfrm>
            <a:prstGeom prst="roundRect">
              <a:avLst>
                <a:gd name="adj" fmla="val 16667"/>
              </a:avLst>
            </a:prstGeom>
            <a:solidFill>
              <a:srgbClr val="C4160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AutoShape 2"/>
            <p:cNvSpPr>
              <a:spLocks noChangeArrowheads="1"/>
            </p:cNvSpPr>
            <p:nvPr/>
          </p:nvSpPr>
          <p:spPr bwMode="auto">
            <a:xfrm>
              <a:off x="533400" y="6248400"/>
              <a:ext cx="6553200" cy="45719"/>
            </a:xfrm>
            <a:prstGeom prst="roundRect">
              <a:avLst>
                <a:gd name="adj" fmla="val 16667"/>
              </a:avLst>
            </a:pr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2" name="Picture 2" descr="C:\NRPortbl\Active\CASHTON\1316976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891" y="5708108"/>
              <a:ext cx="2298700" cy="1010191"/>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Slide Number Placeholder 3"/>
          <p:cNvSpPr>
            <a:spLocks noGrp="1"/>
          </p:cNvSpPr>
          <p:nvPr>
            <p:ph type="sldNum" sz="quarter" idx="12"/>
          </p:nvPr>
        </p:nvSpPr>
        <p:spPr/>
        <p:txBody>
          <a:bodyPr/>
          <a:lstStyle/>
          <a:p>
            <a:pPr algn="r"/>
            <a:fld id="{49BA8AD0-BDB3-44B0-A24C-3FCAAE45F5DC}" type="slidenum">
              <a:rPr lang="en-CA" smtClean="0"/>
              <a:pPr algn="r"/>
              <a:t>30</a:t>
            </a:fld>
            <a:endParaRPr lang="en-CA" dirty="0"/>
          </a:p>
        </p:txBody>
      </p:sp>
    </p:spTree>
    <p:extLst>
      <p:ext uri="{BB962C8B-B14F-4D97-AF65-F5344CB8AC3E}">
        <p14:creationId xmlns:p14="http://schemas.microsoft.com/office/powerpoint/2010/main" val="39217949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6) Penalties</a:t>
            </a:r>
            <a:endParaRPr lang="en-CA" dirty="0"/>
          </a:p>
        </p:txBody>
      </p:sp>
      <p:sp>
        <p:nvSpPr>
          <p:cNvPr id="3" name="Content Placeholder 2"/>
          <p:cNvSpPr>
            <a:spLocks noGrp="1"/>
          </p:cNvSpPr>
          <p:nvPr>
            <p:ph idx="1"/>
          </p:nvPr>
        </p:nvSpPr>
        <p:spPr>
          <a:xfrm>
            <a:off x="457200" y="1600200"/>
            <a:ext cx="8229600" cy="4107908"/>
          </a:xfrm>
        </p:spPr>
        <p:txBody>
          <a:bodyPr>
            <a:normAutofit lnSpcReduction="10000"/>
          </a:bodyPr>
          <a:lstStyle/>
          <a:p>
            <a:pPr lvl="0" algn="just"/>
            <a:r>
              <a:rPr lang="en-CA" dirty="0" smtClean="0"/>
              <a:t>Under Bill 148, the Director of Employment Standards will now have the authority to publish online the details of contraventions and the penalties</a:t>
            </a:r>
          </a:p>
          <a:p>
            <a:pPr lvl="0" algn="just"/>
            <a:r>
              <a:rPr lang="en-CA" dirty="0" smtClean="0"/>
              <a:t>Employers should be particularly concerned as the CRA may use this shaming list as a way of identifying and targeting companies who have been found to have mislabelled their workers</a:t>
            </a:r>
          </a:p>
          <a:p>
            <a:pPr lvl="0" algn="just"/>
            <a:r>
              <a:rPr lang="en-CA" dirty="0" smtClean="0"/>
              <a:t>As such, employers should take the time to carefully review the terms, conditions and day-to-day realities of their contractor agreements to ensure there is no liability exposure</a:t>
            </a:r>
          </a:p>
          <a:p>
            <a:pPr lvl="0" algn="just"/>
            <a:endParaRPr lang="en-CA" dirty="0" smtClean="0"/>
          </a:p>
          <a:p>
            <a:pPr marL="0" lvl="0" indent="0" algn="just">
              <a:buNone/>
            </a:pPr>
            <a:endParaRPr lang="en-CA" dirty="0" smtClean="0"/>
          </a:p>
          <a:p>
            <a:pPr algn="just"/>
            <a:endParaRPr lang="en-CA" dirty="0"/>
          </a:p>
          <a:p>
            <a:pPr algn="just"/>
            <a:endParaRPr lang="en-CA" dirty="0"/>
          </a:p>
        </p:txBody>
      </p:sp>
      <p:grpSp>
        <p:nvGrpSpPr>
          <p:cNvPr id="8" name="Group 7"/>
          <p:cNvGrpSpPr/>
          <p:nvPr/>
        </p:nvGrpSpPr>
        <p:grpSpPr>
          <a:xfrm>
            <a:off x="533400" y="5708108"/>
            <a:ext cx="8443191" cy="1010191"/>
            <a:chOff x="533400" y="5708108"/>
            <a:chExt cx="8443191" cy="1010191"/>
          </a:xfrm>
        </p:grpSpPr>
        <p:sp>
          <p:nvSpPr>
            <p:cNvPr id="9" name="AutoShape 2"/>
            <p:cNvSpPr>
              <a:spLocks noChangeArrowheads="1"/>
            </p:cNvSpPr>
            <p:nvPr/>
          </p:nvSpPr>
          <p:spPr bwMode="auto">
            <a:xfrm>
              <a:off x="533400" y="6096000"/>
              <a:ext cx="6553200" cy="45719"/>
            </a:xfrm>
            <a:prstGeom prst="roundRect">
              <a:avLst>
                <a:gd name="adj" fmla="val 16667"/>
              </a:avLst>
            </a:prstGeom>
            <a:solidFill>
              <a:srgbClr val="C4160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AutoShape 2"/>
            <p:cNvSpPr>
              <a:spLocks noChangeArrowheads="1"/>
            </p:cNvSpPr>
            <p:nvPr/>
          </p:nvSpPr>
          <p:spPr bwMode="auto">
            <a:xfrm>
              <a:off x="533400" y="6248400"/>
              <a:ext cx="6553200" cy="45719"/>
            </a:xfrm>
            <a:prstGeom prst="roundRect">
              <a:avLst>
                <a:gd name="adj" fmla="val 16667"/>
              </a:avLst>
            </a:pr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2" name="Picture 2" descr="C:\NRPortbl\Active\CASHTON\1316976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891" y="5708108"/>
              <a:ext cx="2298700" cy="1010191"/>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Slide Number Placeholder 3"/>
          <p:cNvSpPr>
            <a:spLocks noGrp="1"/>
          </p:cNvSpPr>
          <p:nvPr>
            <p:ph type="sldNum" sz="quarter" idx="12"/>
          </p:nvPr>
        </p:nvSpPr>
        <p:spPr/>
        <p:txBody>
          <a:bodyPr/>
          <a:lstStyle/>
          <a:p>
            <a:pPr algn="r"/>
            <a:fld id="{49BA8AD0-BDB3-44B0-A24C-3FCAAE45F5DC}" type="slidenum">
              <a:rPr lang="en-CA" smtClean="0"/>
              <a:pPr algn="r"/>
              <a:t>31</a:t>
            </a:fld>
            <a:endParaRPr lang="en-CA" dirty="0"/>
          </a:p>
        </p:txBody>
      </p:sp>
    </p:spTree>
    <p:extLst>
      <p:ext uri="{BB962C8B-B14F-4D97-AF65-F5344CB8AC3E}">
        <p14:creationId xmlns:p14="http://schemas.microsoft.com/office/powerpoint/2010/main" val="40689406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6) Penalties</a:t>
            </a:r>
            <a:endParaRPr lang="en-CA" dirty="0"/>
          </a:p>
        </p:txBody>
      </p:sp>
      <p:sp>
        <p:nvSpPr>
          <p:cNvPr id="3" name="Content Placeholder 2"/>
          <p:cNvSpPr>
            <a:spLocks noGrp="1"/>
          </p:cNvSpPr>
          <p:nvPr>
            <p:ph idx="1"/>
          </p:nvPr>
        </p:nvSpPr>
        <p:spPr>
          <a:xfrm>
            <a:off x="457200" y="1600200"/>
            <a:ext cx="8229600" cy="4107908"/>
          </a:xfrm>
        </p:spPr>
        <p:txBody>
          <a:bodyPr>
            <a:normAutofit/>
          </a:bodyPr>
          <a:lstStyle/>
          <a:p>
            <a:pPr lvl="0" algn="just"/>
            <a:r>
              <a:rPr lang="en-CA" dirty="0" smtClean="0"/>
              <a:t>The Final Report had recommended granting the OLRB the discretion to impose up to $100,000 as an administrative penalty for violating the ESA</a:t>
            </a:r>
          </a:p>
          <a:p>
            <a:pPr lvl="0" algn="just"/>
            <a:r>
              <a:rPr lang="en-CA" dirty="0" smtClean="0"/>
              <a:t>This recommendation was notably not included in Bill 148</a:t>
            </a:r>
          </a:p>
          <a:p>
            <a:pPr lvl="0" algn="just"/>
            <a:r>
              <a:rPr lang="en-CA" dirty="0" smtClean="0"/>
              <a:t>However, pursuant to Part III Summons, </a:t>
            </a:r>
            <a:r>
              <a:rPr lang="en-US" dirty="0" smtClean="0"/>
              <a:t>individuals remain </a:t>
            </a:r>
            <a:r>
              <a:rPr lang="en-US" dirty="0"/>
              <a:t>subject to a maximum fine of $50,000 and/or </a:t>
            </a:r>
            <a:r>
              <a:rPr lang="en-US" dirty="0" smtClean="0"/>
              <a:t>up to 12 months imprisonment </a:t>
            </a:r>
          </a:p>
          <a:p>
            <a:pPr lvl="0" algn="just"/>
            <a:r>
              <a:rPr lang="en-US" dirty="0" smtClean="0"/>
              <a:t>Corporations remain </a:t>
            </a:r>
            <a:r>
              <a:rPr lang="en-US" dirty="0"/>
              <a:t>subject to a maximum fine of $100,000 for a first offence, $250,000 for a second offence and $500,000 for a third or more </a:t>
            </a:r>
            <a:r>
              <a:rPr lang="en-US" dirty="0" smtClean="0"/>
              <a:t>offences</a:t>
            </a:r>
            <a:endParaRPr lang="en-CA" dirty="0" smtClean="0"/>
          </a:p>
          <a:p>
            <a:pPr marL="0" lvl="0" indent="0" algn="just">
              <a:buNone/>
            </a:pPr>
            <a:endParaRPr lang="en-CA" dirty="0" smtClean="0"/>
          </a:p>
          <a:p>
            <a:pPr algn="just"/>
            <a:endParaRPr lang="en-CA" dirty="0"/>
          </a:p>
          <a:p>
            <a:pPr algn="just"/>
            <a:endParaRPr lang="en-CA" dirty="0"/>
          </a:p>
        </p:txBody>
      </p:sp>
      <p:grpSp>
        <p:nvGrpSpPr>
          <p:cNvPr id="8" name="Group 7"/>
          <p:cNvGrpSpPr/>
          <p:nvPr/>
        </p:nvGrpSpPr>
        <p:grpSpPr>
          <a:xfrm>
            <a:off x="533400" y="5708108"/>
            <a:ext cx="8443191" cy="1010191"/>
            <a:chOff x="533400" y="5708108"/>
            <a:chExt cx="8443191" cy="1010191"/>
          </a:xfrm>
        </p:grpSpPr>
        <p:sp>
          <p:nvSpPr>
            <p:cNvPr id="9" name="AutoShape 2"/>
            <p:cNvSpPr>
              <a:spLocks noChangeArrowheads="1"/>
            </p:cNvSpPr>
            <p:nvPr/>
          </p:nvSpPr>
          <p:spPr bwMode="auto">
            <a:xfrm>
              <a:off x="533400" y="6096000"/>
              <a:ext cx="6553200" cy="45719"/>
            </a:xfrm>
            <a:prstGeom prst="roundRect">
              <a:avLst>
                <a:gd name="adj" fmla="val 16667"/>
              </a:avLst>
            </a:prstGeom>
            <a:solidFill>
              <a:srgbClr val="C4160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AutoShape 2"/>
            <p:cNvSpPr>
              <a:spLocks noChangeArrowheads="1"/>
            </p:cNvSpPr>
            <p:nvPr/>
          </p:nvSpPr>
          <p:spPr bwMode="auto">
            <a:xfrm>
              <a:off x="533400" y="6248400"/>
              <a:ext cx="6553200" cy="45719"/>
            </a:xfrm>
            <a:prstGeom prst="roundRect">
              <a:avLst>
                <a:gd name="adj" fmla="val 16667"/>
              </a:avLst>
            </a:pr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2" name="Picture 2" descr="C:\NRPortbl\Active\CASHTON\1316976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891" y="5708108"/>
              <a:ext cx="2298700" cy="1010191"/>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Slide Number Placeholder 3"/>
          <p:cNvSpPr>
            <a:spLocks noGrp="1"/>
          </p:cNvSpPr>
          <p:nvPr>
            <p:ph type="sldNum" sz="quarter" idx="12"/>
          </p:nvPr>
        </p:nvSpPr>
        <p:spPr/>
        <p:txBody>
          <a:bodyPr/>
          <a:lstStyle/>
          <a:p>
            <a:pPr algn="r"/>
            <a:fld id="{49BA8AD0-BDB3-44B0-A24C-3FCAAE45F5DC}" type="slidenum">
              <a:rPr lang="en-CA" smtClean="0"/>
              <a:pPr algn="r"/>
              <a:t>32</a:t>
            </a:fld>
            <a:endParaRPr lang="en-CA" dirty="0"/>
          </a:p>
        </p:txBody>
      </p:sp>
    </p:spTree>
    <p:extLst>
      <p:ext uri="{BB962C8B-B14F-4D97-AF65-F5344CB8AC3E}">
        <p14:creationId xmlns:p14="http://schemas.microsoft.com/office/powerpoint/2010/main" val="33024916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6) Penalties</a:t>
            </a:r>
            <a:endParaRPr lang="en-CA" dirty="0"/>
          </a:p>
        </p:txBody>
      </p:sp>
      <p:sp>
        <p:nvSpPr>
          <p:cNvPr id="3" name="Content Placeholder 2"/>
          <p:cNvSpPr>
            <a:spLocks noGrp="1"/>
          </p:cNvSpPr>
          <p:nvPr>
            <p:ph idx="1"/>
          </p:nvPr>
        </p:nvSpPr>
        <p:spPr>
          <a:xfrm>
            <a:off x="457200" y="1600200"/>
            <a:ext cx="8229600" cy="4107908"/>
          </a:xfrm>
        </p:spPr>
        <p:txBody>
          <a:bodyPr>
            <a:normAutofit/>
          </a:bodyPr>
          <a:lstStyle/>
          <a:p>
            <a:pPr lvl="0" algn="just"/>
            <a:r>
              <a:rPr lang="en-CA" dirty="0" smtClean="0"/>
              <a:t>Under Bill 148, the maximum fines under the </a:t>
            </a:r>
            <a:r>
              <a:rPr lang="en-CA" dirty="0" err="1" smtClean="0"/>
              <a:t>LRA</a:t>
            </a:r>
            <a:r>
              <a:rPr lang="en-CA" dirty="0" smtClean="0"/>
              <a:t> will be increased from $2,000 to $5,000 for non-compliant individuals and from $25,000 to $100,000 for non-compliant organizations </a:t>
            </a:r>
          </a:p>
          <a:p>
            <a:pPr lvl="0" algn="just"/>
            <a:endParaRPr lang="en-CA" dirty="0" smtClean="0"/>
          </a:p>
          <a:p>
            <a:pPr marL="0" lvl="0" indent="0" algn="just">
              <a:buNone/>
            </a:pPr>
            <a:endParaRPr lang="en-CA" dirty="0" smtClean="0"/>
          </a:p>
          <a:p>
            <a:pPr algn="just"/>
            <a:endParaRPr lang="en-CA" dirty="0"/>
          </a:p>
          <a:p>
            <a:pPr algn="just"/>
            <a:endParaRPr lang="en-CA" dirty="0"/>
          </a:p>
        </p:txBody>
      </p:sp>
      <p:grpSp>
        <p:nvGrpSpPr>
          <p:cNvPr id="8" name="Group 7"/>
          <p:cNvGrpSpPr/>
          <p:nvPr/>
        </p:nvGrpSpPr>
        <p:grpSpPr>
          <a:xfrm>
            <a:off x="533400" y="5708108"/>
            <a:ext cx="8443191" cy="1010191"/>
            <a:chOff x="533400" y="5708108"/>
            <a:chExt cx="8443191" cy="1010191"/>
          </a:xfrm>
        </p:grpSpPr>
        <p:sp>
          <p:nvSpPr>
            <p:cNvPr id="9" name="AutoShape 2"/>
            <p:cNvSpPr>
              <a:spLocks noChangeArrowheads="1"/>
            </p:cNvSpPr>
            <p:nvPr/>
          </p:nvSpPr>
          <p:spPr bwMode="auto">
            <a:xfrm>
              <a:off x="533400" y="6096000"/>
              <a:ext cx="6553200" cy="45719"/>
            </a:xfrm>
            <a:prstGeom prst="roundRect">
              <a:avLst>
                <a:gd name="adj" fmla="val 16667"/>
              </a:avLst>
            </a:prstGeom>
            <a:solidFill>
              <a:srgbClr val="C4160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AutoShape 2"/>
            <p:cNvSpPr>
              <a:spLocks noChangeArrowheads="1"/>
            </p:cNvSpPr>
            <p:nvPr/>
          </p:nvSpPr>
          <p:spPr bwMode="auto">
            <a:xfrm>
              <a:off x="533400" y="6248400"/>
              <a:ext cx="6553200" cy="45719"/>
            </a:xfrm>
            <a:prstGeom prst="roundRect">
              <a:avLst>
                <a:gd name="adj" fmla="val 16667"/>
              </a:avLst>
            </a:pr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2" name="Picture 2" descr="C:\NRPortbl\Active\CASHTON\1316976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891" y="5708108"/>
              <a:ext cx="2298700" cy="1010191"/>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Slide Number Placeholder 3"/>
          <p:cNvSpPr>
            <a:spLocks noGrp="1"/>
          </p:cNvSpPr>
          <p:nvPr>
            <p:ph type="sldNum" sz="quarter" idx="12"/>
          </p:nvPr>
        </p:nvSpPr>
        <p:spPr/>
        <p:txBody>
          <a:bodyPr/>
          <a:lstStyle/>
          <a:p>
            <a:pPr algn="r"/>
            <a:fld id="{49BA8AD0-BDB3-44B0-A24C-3FCAAE45F5DC}" type="slidenum">
              <a:rPr lang="en-CA" smtClean="0"/>
              <a:pPr algn="r"/>
              <a:t>33</a:t>
            </a:fld>
            <a:endParaRPr lang="en-CA" dirty="0"/>
          </a:p>
        </p:txBody>
      </p:sp>
    </p:spTree>
    <p:extLst>
      <p:ext uri="{BB962C8B-B14F-4D97-AF65-F5344CB8AC3E}">
        <p14:creationId xmlns:p14="http://schemas.microsoft.com/office/powerpoint/2010/main" val="10913325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400" dirty="0"/>
              <a:t>7) Amendments to the Labour Relations Act</a:t>
            </a:r>
            <a:endParaRPr lang="en-CA" sz="3400" i="1" dirty="0"/>
          </a:p>
        </p:txBody>
      </p:sp>
      <p:sp>
        <p:nvSpPr>
          <p:cNvPr id="3" name="Content Placeholder 2"/>
          <p:cNvSpPr>
            <a:spLocks noGrp="1"/>
          </p:cNvSpPr>
          <p:nvPr>
            <p:ph idx="1"/>
          </p:nvPr>
        </p:nvSpPr>
        <p:spPr>
          <a:xfrm>
            <a:off x="457200" y="1600200"/>
            <a:ext cx="8229600" cy="4107908"/>
          </a:xfrm>
        </p:spPr>
        <p:txBody>
          <a:bodyPr>
            <a:normAutofit/>
          </a:bodyPr>
          <a:lstStyle/>
          <a:p>
            <a:pPr lvl="0" algn="just"/>
            <a:r>
              <a:rPr lang="en-CA" dirty="0" smtClean="0"/>
              <a:t>Bill </a:t>
            </a:r>
            <a:r>
              <a:rPr lang="en-CA" dirty="0"/>
              <a:t>148 proposes various amendments which will make it easier for employees to unionize </a:t>
            </a:r>
          </a:p>
          <a:p>
            <a:pPr marL="0" indent="0" algn="just">
              <a:buNone/>
            </a:pPr>
            <a:r>
              <a:rPr lang="en-CA" b="1" dirty="0"/>
              <a:t>Card Based Certifications</a:t>
            </a:r>
          </a:p>
          <a:p>
            <a:pPr marL="182563" lvl="0" indent="-182563" algn="just"/>
            <a:r>
              <a:rPr lang="en-CA" dirty="0" smtClean="0"/>
              <a:t>Currently</a:t>
            </a:r>
            <a:r>
              <a:rPr lang="en-CA" dirty="0"/>
              <a:t>, card-based certifications are only available in the </a:t>
            </a:r>
            <a:r>
              <a:rPr lang="en-CA" dirty="0" smtClean="0"/>
              <a:t>Construction </a:t>
            </a:r>
            <a:r>
              <a:rPr lang="en-CA" dirty="0"/>
              <a:t>I</a:t>
            </a:r>
            <a:r>
              <a:rPr lang="en-CA" dirty="0" smtClean="0"/>
              <a:t>ndustry</a:t>
            </a:r>
            <a:r>
              <a:rPr lang="en-CA" dirty="0"/>
              <a:t>. </a:t>
            </a:r>
          </a:p>
          <a:p>
            <a:pPr marL="0" indent="0" algn="just">
              <a:buNone/>
            </a:pPr>
            <a:endParaRPr lang="en-CA" dirty="0" smtClean="0"/>
          </a:p>
          <a:p>
            <a:pPr algn="just"/>
            <a:endParaRPr lang="en-CA" dirty="0"/>
          </a:p>
          <a:p>
            <a:pPr algn="just"/>
            <a:endParaRPr lang="en-CA" dirty="0"/>
          </a:p>
        </p:txBody>
      </p:sp>
      <p:grpSp>
        <p:nvGrpSpPr>
          <p:cNvPr id="8" name="Group 7"/>
          <p:cNvGrpSpPr/>
          <p:nvPr/>
        </p:nvGrpSpPr>
        <p:grpSpPr>
          <a:xfrm>
            <a:off x="533400" y="5708108"/>
            <a:ext cx="8443191" cy="1010191"/>
            <a:chOff x="533400" y="5708108"/>
            <a:chExt cx="8443191" cy="1010191"/>
          </a:xfrm>
        </p:grpSpPr>
        <p:sp>
          <p:nvSpPr>
            <p:cNvPr id="9" name="AutoShape 2"/>
            <p:cNvSpPr>
              <a:spLocks noChangeArrowheads="1"/>
            </p:cNvSpPr>
            <p:nvPr/>
          </p:nvSpPr>
          <p:spPr bwMode="auto">
            <a:xfrm>
              <a:off x="533400" y="6096000"/>
              <a:ext cx="6553200" cy="45719"/>
            </a:xfrm>
            <a:prstGeom prst="roundRect">
              <a:avLst>
                <a:gd name="adj" fmla="val 16667"/>
              </a:avLst>
            </a:prstGeom>
            <a:solidFill>
              <a:srgbClr val="C4160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AutoShape 2"/>
            <p:cNvSpPr>
              <a:spLocks noChangeArrowheads="1"/>
            </p:cNvSpPr>
            <p:nvPr/>
          </p:nvSpPr>
          <p:spPr bwMode="auto">
            <a:xfrm>
              <a:off x="533400" y="6248400"/>
              <a:ext cx="6553200" cy="45719"/>
            </a:xfrm>
            <a:prstGeom prst="roundRect">
              <a:avLst>
                <a:gd name="adj" fmla="val 16667"/>
              </a:avLst>
            </a:pr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2" name="Picture 2" descr="C:\NRPortbl\Active\CASHTON\1316976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891" y="5708108"/>
              <a:ext cx="2298700" cy="1010191"/>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Slide Number Placeholder 3"/>
          <p:cNvSpPr>
            <a:spLocks noGrp="1"/>
          </p:cNvSpPr>
          <p:nvPr>
            <p:ph type="sldNum" sz="quarter" idx="12"/>
          </p:nvPr>
        </p:nvSpPr>
        <p:spPr/>
        <p:txBody>
          <a:bodyPr/>
          <a:lstStyle/>
          <a:p>
            <a:pPr algn="r"/>
            <a:fld id="{49BA8AD0-BDB3-44B0-A24C-3FCAAE45F5DC}" type="slidenum">
              <a:rPr lang="en-CA" smtClean="0"/>
              <a:pPr algn="r"/>
              <a:t>34</a:t>
            </a:fld>
            <a:endParaRPr lang="en-CA" dirty="0"/>
          </a:p>
        </p:txBody>
      </p:sp>
    </p:spTree>
    <p:extLst>
      <p:ext uri="{BB962C8B-B14F-4D97-AF65-F5344CB8AC3E}">
        <p14:creationId xmlns:p14="http://schemas.microsoft.com/office/powerpoint/2010/main" val="5391526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400" dirty="0"/>
              <a:t>7) Amendments to the Labour Relations Act</a:t>
            </a:r>
            <a:endParaRPr lang="en-CA" sz="3400" i="1" dirty="0"/>
          </a:p>
        </p:txBody>
      </p:sp>
      <p:sp>
        <p:nvSpPr>
          <p:cNvPr id="3" name="Content Placeholder 2"/>
          <p:cNvSpPr>
            <a:spLocks noGrp="1"/>
          </p:cNvSpPr>
          <p:nvPr>
            <p:ph idx="1"/>
          </p:nvPr>
        </p:nvSpPr>
        <p:spPr>
          <a:xfrm>
            <a:off x="457200" y="1600200"/>
            <a:ext cx="8229600" cy="4107908"/>
          </a:xfrm>
        </p:spPr>
        <p:txBody>
          <a:bodyPr>
            <a:normAutofit/>
          </a:bodyPr>
          <a:lstStyle/>
          <a:p>
            <a:pPr lvl="0" algn="just"/>
            <a:r>
              <a:rPr lang="en-CA" dirty="0" smtClean="0"/>
              <a:t>Under </a:t>
            </a:r>
            <a:r>
              <a:rPr lang="en-CA" dirty="0"/>
              <a:t>card-based certification, the </a:t>
            </a:r>
            <a:r>
              <a:rPr lang="en-CA" dirty="0" err="1"/>
              <a:t>OLRB</a:t>
            </a:r>
            <a:r>
              <a:rPr lang="en-CA" dirty="0"/>
              <a:t> has the ability to </a:t>
            </a:r>
            <a:r>
              <a:rPr lang="en-CA" dirty="0" smtClean="0"/>
              <a:t>certify a bargaining unit without requiring that a Representation Vote take place if the union can establish that it has the support of more than 55% of the employees in the proposed bargaining unit</a:t>
            </a:r>
          </a:p>
          <a:p>
            <a:pPr lvl="0" algn="just"/>
            <a:r>
              <a:rPr lang="en-CA" dirty="0" smtClean="0"/>
              <a:t>Currently, outside of the Construction Industry, the </a:t>
            </a:r>
            <a:r>
              <a:rPr lang="en-CA" dirty="0" err="1" smtClean="0"/>
              <a:t>OLRB</a:t>
            </a:r>
            <a:r>
              <a:rPr lang="en-CA" dirty="0" smtClean="0"/>
              <a:t> will order a Representation Vote if the union can establish that it has the support of at least 40% of the workers in a proposed bargaining unit</a:t>
            </a:r>
            <a:endParaRPr lang="en-CA" dirty="0"/>
          </a:p>
          <a:p>
            <a:endParaRPr lang="en-CA" dirty="0"/>
          </a:p>
          <a:p>
            <a:pPr marL="0" indent="0">
              <a:buNone/>
            </a:pPr>
            <a:endParaRPr lang="en-CA" dirty="0" smtClean="0"/>
          </a:p>
          <a:p>
            <a:endParaRPr lang="en-CA" dirty="0"/>
          </a:p>
          <a:p>
            <a:endParaRPr lang="en-CA" dirty="0"/>
          </a:p>
        </p:txBody>
      </p:sp>
      <p:grpSp>
        <p:nvGrpSpPr>
          <p:cNvPr id="8" name="Group 7"/>
          <p:cNvGrpSpPr/>
          <p:nvPr/>
        </p:nvGrpSpPr>
        <p:grpSpPr>
          <a:xfrm>
            <a:off x="533400" y="5708108"/>
            <a:ext cx="8443191" cy="1010191"/>
            <a:chOff x="533400" y="5708108"/>
            <a:chExt cx="8443191" cy="1010191"/>
          </a:xfrm>
        </p:grpSpPr>
        <p:sp>
          <p:nvSpPr>
            <p:cNvPr id="9" name="AutoShape 2"/>
            <p:cNvSpPr>
              <a:spLocks noChangeArrowheads="1"/>
            </p:cNvSpPr>
            <p:nvPr/>
          </p:nvSpPr>
          <p:spPr bwMode="auto">
            <a:xfrm>
              <a:off x="533400" y="6096000"/>
              <a:ext cx="6553200" cy="45719"/>
            </a:xfrm>
            <a:prstGeom prst="roundRect">
              <a:avLst>
                <a:gd name="adj" fmla="val 16667"/>
              </a:avLst>
            </a:prstGeom>
            <a:solidFill>
              <a:srgbClr val="C4160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AutoShape 2"/>
            <p:cNvSpPr>
              <a:spLocks noChangeArrowheads="1"/>
            </p:cNvSpPr>
            <p:nvPr/>
          </p:nvSpPr>
          <p:spPr bwMode="auto">
            <a:xfrm>
              <a:off x="533400" y="6248400"/>
              <a:ext cx="6553200" cy="45719"/>
            </a:xfrm>
            <a:prstGeom prst="roundRect">
              <a:avLst>
                <a:gd name="adj" fmla="val 16667"/>
              </a:avLst>
            </a:pr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2" name="Picture 2" descr="C:\NRPortbl\Active\CASHTON\1316976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891" y="5708108"/>
              <a:ext cx="2298700" cy="1010191"/>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Slide Number Placeholder 3"/>
          <p:cNvSpPr>
            <a:spLocks noGrp="1"/>
          </p:cNvSpPr>
          <p:nvPr>
            <p:ph type="sldNum" sz="quarter" idx="12"/>
          </p:nvPr>
        </p:nvSpPr>
        <p:spPr/>
        <p:txBody>
          <a:bodyPr/>
          <a:lstStyle/>
          <a:p>
            <a:pPr algn="r"/>
            <a:fld id="{49BA8AD0-BDB3-44B0-A24C-3FCAAE45F5DC}" type="slidenum">
              <a:rPr lang="en-CA" smtClean="0"/>
              <a:pPr algn="r"/>
              <a:t>35</a:t>
            </a:fld>
            <a:endParaRPr lang="en-CA" dirty="0"/>
          </a:p>
        </p:txBody>
      </p:sp>
    </p:spTree>
    <p:extLst>
      <p:ext uri="{BB962C8B-B14F-4D97-AF65-F5344CB8AC3E}">
        <p14:creationId xmlns:p14="http://schemas.microsoft.com/office/powerpoint/2010/main" val="39445351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400" dirty="0"/>
              <a:t>7) Amendments to the Labour Relations Act</a:t>
            </a:r>
            <a:endParaRPr lang="en-CA" sz="3400" i="1" dirty="0"/>
          </a:p>
        </p:txBody>
      </p:sp>
      <p:sp>
        <p:nvSpPr>
          <p:cNvPr id="3" name="Content Placeholder 2"/>
          <p:cNvSpPr>
            <a:spLocks noGrp="1"/>
          </p:cNvSpPr>
          <p:nvPr>
            <p:ph idx="1"/>
          </p:nvPr>
        </p:nvSpPr>
        <p:spPr>
          <a:xfrm>
            <a:off x="457200" y="1600200"/>
            <a:ext cx="8229600" cy="4107908"/>
          </a:xfrm>
        </p:spPr>
        <p:txBody>
          <a:bodyPr>
            <a:normAutofit/>
          </a:bodyPr>
          <a:lstStyle/>
          <a:p>
            <a:pPr lvl="0" algn="just"/>
            <a:r>
              <a:rPr lang="en-CA" dirty="0" smtClean="0"/>
              <a:t>Under Bill 148 card-based </a:t>
            </a:r>
            <a:r>
              <a:rPr lang="en-CA" dirty="0"/>
              <a:t>certification will be extended for the following kinds of workplaces:</a:t>
            </a:r>
          </a:p>
          <a:p>
            <a:pPr lvl="1" algn="just"/>
            <a:r>
              <a:rPr lang="en-CA" dirty="0"/>
              <a:t>temporary help agency industry</a:t>
            </a:r>
          </a:p>
          <a:p>
            <a:pPr lvl="1" algn="just"/>
            <a:r>
              <a:rPr lang="en-CA" dirty="0"/>
              <a:t>building services sector </a:t>
            </a:r>
          </a:p>
          <a:p>
            <a:pPr lvl="1" algn="just"/>
            <a:r>
              <a:rPr lang="en-CA" dirty="0"/>
              <a:t>home care and community services </a:t>
            </a:r>
          </a:p>
          <a:p>
            <a:pPr algn="just"/>
            <a:r>
              <a:rPr lang="en-CA" dirty="0" smtClean="0"/>
              <a:t>Employers need to ensure they keep lines of communication open with employees because once unions </a:t>
            </a:r>
            <a:r>
              <a:rPr lang="en-CA" smtClean="0"/>
              <a:t>have signed </a:t>
            </a:r>
            <a:r>
              <a:rPr lang="en-CA" dirty="0" smtClean="0"/>
              <a:t>cards there are only limited avenues to avoiding certification</a:t>
            </a:r>
            <a:endParaRPr lang="en-CA" dirty="0"/>
          </a:p>
          <a:p>
            <a:pPr marL="0" indent="0">
              <a:buNone/>
            </a:pPr>
            <a:endParaRPr lang="en-CA" dirty="0" smtClean="0"/>
          </a:p>
          <a:p>
            <a:endParaRPr lang="en-CA" dirty="0"/>
          </a:p>
          <a:p>
            <a:endParaRPr lang="en-CA" dirty="0"/>
          </a:p>
        </p:txBody>
      </p:sp>
      <p:grpSp>
        <p:nvGrpSpPr>
          <p:cNvPr id="8" name="Group 7"/>
          <p:cNvGrpSpPr/>
          <p:nvPr/>
        </p:nvGrpSpPr>
        <p:grpSpPr>
          <a:xfrm>
            <a:off x="533400" y="5708108"/>
            <a:ext cx="8443191" cy="1010191"/>
            <a:chOff x="533400" y="5708108"/>
            <a:chExt cx="8443191" cy="1010191"/>
          </a:xfrm>
        </p:grpSpPr>
        <p:sp>
          <p:nvSpPr>
            <p:cNvPr id="9" name="AutoShape 2"/>
            <p:cNvSpPr>
              <a:spLocks noChangeArrowheads="1"/>
            </p:cNvSpPr>
            <p:nvPr/>
          </p:nvSpPr>
          <p:spPr bwMode="auto">
            <a:xfrm>
              <a:off x="533400" y="6096000"/>
              <a:ext cx="6553200" cy="45719"/>
            </a:xfrm>
            <a:prstGeom prst="roundRect">
              <a:avLst>
                <a:gd name="adj" fmla="val 16667"/>
              </a:avLst>
            </a:prstGeom>
            <a:solidFill>
              <a:srgbClr val="C4160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AutoShape 2"/>
            <p:cNvSpPr>
              <a:spLocks noChangeArrowheads="1"/>
            </p:cNvSpPr>
            <p:nvPr/>
          </p:nvSpPr>
          <p:spPr bwMode="auto">
            <a:xfrm>
              <a:off x="533400" y="6248400"/>
              <a:ext cx="6553200" cy="45719"/>
            </a:xfrm>
            <a:prstGeom prst="roundRect">
              <a:avLst>
                <a:gd name="adj" fmla="val 16667"/>
              </a:avLst>
            </a:pr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2" name="Picture 2" descr="C:\NRPortbl\Active\CASHTON\1316976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891" y="5708108"/>
              <a:ext cx="2298700" cy="1010191"/>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Slide Number Placeholder 3"/>
          <p:cNvSpPr>
            <a:spLocks noGrp="1"/>
          </p:cNvSpPr>
          <p:nvPr>
            <p:ph type="sldNum" sz="quarter" idx="12"/>
          </p:nvPr>
        </p:nvSpPr>
        <p:spPr/>
        <p:txBody>
          <a:bodyPr/>
          <a:lstStyle/>
          <a:p>
            <a:pPr algn="r"/>
            <a:fld id="{49BA8AD0-BDB3-44B0-A24C-3FCAAE45F5DC}" type="slidenum">
              <a:rPr lang="en-CA" smtClean="0"/>
              <a:pPr algn="r"/>
              <a:t>36</a:t>
            </a:fld>
            <a:endParaRPr lang="en-CA" dirty="0"/>
          </a:p>
        </p:txBody>
      </p:sp>
    </p:spTree>
    <p:extLst>
      <p:ext uri="{BB962C8B-B14F-4D97-AF65-F5344CB8AC3E}">
        <p14:creationId xmlns:p14="http://schemas.microsoft.com/office/powerpoint/2010/main" val="6428521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47675" indent="-447675"/>
            <a:r>
              <a:rPr lang="en-CA" sz="3400" dirty="0"/>
              <a:t>7) Amendments to the Labour Relations Act</a:t>
            </a:r>
            <a:endParaRPr lang="en-CA" sz="3400" i="1" dirty="0"/>
          </a:p>
        </p:txBody>
      </p:sp>
      <p:sp>
        <p:nvSpPr>
          <p:cNvPr id="3" name="Content Placeholder 2"/>
          <p:cNvSpPr>
            <a:spLocks noGrp="1"/>
          </p:cNvSpPr>
          <p:nvPr>
            <p:ph idx="1"/>
          </p:nvPr>
        </p:nvSpPr>
        <p:spPr>
          <a:xfrm>
            <a:off x="457200" y="1600200"/>
            <a:ext cx="8229600" cy="4107908"/>
          </a:xfrm>
        </p:spPr>
        <p:txBody>
          <a:bodyPr>
            <a:normAutofit lnSpcReduction="10000"/>
          </a:bodyPr>
          <a:lstStyle/>
          <a:p>
            <a:pPr marL="0" lvl="0" indent="0">
              <a:buNone/>
            </a:pPr>
            <a:r>
              <a:rPr lang="en-CA" b="1" dirty="0" smtClean="0"/>
              <a:t>Access to Employee Information</a:t>
            </a:r>
          </a:p>
          <a:p>
            <a:pPr lvl="0" algn="just"/>
            <a:r>
              <a:rPr lang="en-CA" dirty="0" smtClean="0"/>
              <a:t>Bill </a:t>
            </a:r>
            <a:r>
              <a:rPr lang="en-CA" dirty="0"/>
              <a:t>148 </a:t>
            </a:r>
            <a:r>
              <a:rPr lang="en-CA" dirty="0" smtClean="0"/>
              <a:t>will also allow </a:t>
            </a:r>
            <a:r>
              <a:rPr lang="en-CA" dirty="0"/>
              <a:t>unions which can demonstrate they have the support of at least 20% of </a:t>
            </a:r>
            <a:r>
              <a:rPr lang="en-CA" dirty="0" smtClean="0"/>
              <a:t>employees in the </a:t>
            </a:r>
            <a:r>
              <a:rPr lang="en-CA" dirty="0"/>
              <a:t>proposed bargaining unit </a:t>
            </a:r>
            <a:r>
              <a:rPr lang="en-CA" dirty="0" smtClean="0"/>
              <a:t>access </a:t>
            </a:r>
            <a:r>
              <a:rPr lang="en-CA" dirty="0"/>
              <a:t>to employee information </a:t>
            </a:r>
            <a:r>
              <a:rPr lang="en-CA" dirty="0" smtClean="0"/>
              <a:t>for </a:t>
            </a:r>
            <a:r>
              <a:rPr lang="en-CA" dirty="0"/>
              <a:t>the </a:t>
            </a:r>
            <a:r>
              <a:rPr lang="en-CA" dirty="0" smtClean="0"/>
              <a:t>purpose </a:t>
            </a:r>
            <a:r>
              <a:rPr lang="en-CA" dirty="0"/>
              <a:t>of </a:t>
            </a:r>
            <a:r>
              <a:rPr lang="en-CA" dirty="0" smtClean="0"/>
              <a:t>an </a:t>
            </a:r>
            <a:r>
              <a:rPr lang="en-CA" dirty="0"/>
              <a:t>application for certification </a:t>
            </a:r>
            <a:r>
              <a:rPr lang="en-CA" dirty="0" smtClean="0"/>
              <a:t> </a:t>
            </a:r>
            <a:endParaRPr lang="en-CA" dirty="0"/>
          </a:p>
          <a:p>
            <a:pPr lvl="0" algn="just"/>
            <a:r>
              <a:rPr lang="en-CA" dirty="0"/>
              <a:t>I</a:t>
            </a:r>
            <a:r>
              <a:rPr lang="en-CA" dirty="0" smtClean="0"/>
              <a:t>f </a:t>
            </a:r>
            <a:r>
              <a:rPr lang="en-CA" dirty="0"/>
              <a:t>requested, the employer is required to provide the name of each employee in the proposed bargaining unit, their phone numbers and personal email addresses if they are in the employer's possession </a:t>
            </a:r>
          </a:p>
          <a:p>
            <a:pPr marL="177800" lvl="0" indent="-177800" algn="just"/>
            <a:r>
              <a:rPr lang="en-CA" dirty="0"/>
              <a:t>T</a:t>
            </a:r>
            <a:r>
              <a:rPr lang="en-CA" dirty="0" smtClean="0"/>
              <a:t>his </a:t>
            </a:r>
            <a:r>
              <a:rPr lang="en-CA" dirty="0"/>
              <a:t>will not apply to employers in the </a:t>
            </a:r>
            <a:r>
              <a:rPr lang="en-CA" dirty="0" smtClean="0"/>
              <a:t>Construction </a:t>
            </a:r>
            <a:r>
              <a:rPr lang="en-CA" dirty="0"/>
              <a:t> </a:t>
            </a:r>
            <a:r>
              <a:rPr lang="en-CA" dirty="0" smtClean="0"/>
              <a:t>Industry </a:t>
            </a:r>
          </a:p>
          <a:p>
            <a:endParaRPr lang="en-CA" dirty="0"/>
          </a:p>
          <a:p>
            <a:pPr marL="0" indent="0">
              <a:buNone/>
            </a:pPr>
            <a:endParaRPr lang="en-CA" dirty="0" smtClean="0"/>
          </a:p>
          <a:p>
            <a:endParaRPr lang="en-CA" dirty="0"/>
          </a:p>
          <a:p>
            <a:endParaRPr lang="en-CA" dirty="0"/>
          </a:p>
        </p:txBody>
      </p:sp>
      <p:grpSp>
        <p:nvGrpSpPr>
          <p:cNvPr id="8" name="Group 7"/>
          <p:cNvGrpSpPr/>
          <p:nvPr/>
        </p:nvGrpSpPr>
        <p:grpSpPr>
          <a:xfrm>
            <a:off x="533400" y="5708108"/>
            <a:ext cx="8443191" cy="1010191"/>
            <a:chOff x="533400" y="5708108"/>
            <a:chExt cx="8443191" cy="1010191"/>
          </a:xfrm>
        </p:grpSpPr>
        <p:sp>
          <p:nvSpPr>
            <p:cNvPr id="9" name="AutoShape 2"/>
            <p:cNvSpPr>
              <a:spLocks noChangeArrowheads="1"/>
            </p:cNvSpPr>
            <p:nvPr/>
          </p:nvSpPr>
          <p:spPr bwMode="auto">
            <a:xfrm>
              <a:off x="533400" y="6096000"/>
              <a:ext cx="6553200" cy="45719"/>
            </a:xfrm>
            <a:prstGeom prst="roundRect">
              <a:avLst>
                <a:gd name="adj" fmla="val 16667"/>
              </a:avLst>
            </a:prstGeom>
            <a:solidFill>
              <a:srgbClr val="C4160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AutoShape 2"/>
            <p:cNvSpPr>
              <a:spLocks noChangeArrowheads="1"/>
            </p:cNvSpPr>
            <p:nvPr/>
          </p:nvSpPr>
          <p:spPr bwMode="auto">
            <a:xfrm>
              <a:off x="533400" y="6248400"/>
              <a:ext cx="6553200" cy="45719"/>
            </a:xfrm>
            <a:prstGeom prst="roundRect">
              <a:avLst>
                <a:gd name="adj" fmla="val 16667"/>
              </a:avLst>
            </a:pr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2" name="Picture 2" descr="C:\NRPortbl\Active\CASHTON\1316976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891" y="5708108"/>
              <a:ext cx="2298700" cy="1010191"/>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Slide Number Placeholder 3"/>
          <p:cNvSpPr>
            <a:spLocks noGrp="1"/>
          </p:cNvSpPr>
          <p:nvPr>
            <p:ph type="sldNum" sz="quarter" idx="12"/>
          </p:nvPr>
        </p:nvSpPr>
        <p:spPr/>
        <p:txBody>
          <a:bodyPr/>
          <a:lstStyle/>
          <a:p>
            <a:pPr algn="r"/>
            <a:fld id="{49BA8AD0-BDB3-44B0-A24C-3FCAAE45F5DC}" type="slidenum">
              <a:rPr lang="en-CA" smtClean="0"/>
              <a:pPr algn="r"/>
              <a:t>37</a:t>
            </a:fld>
            <a:endParaRPr lang="en-CA" dirty="0"/>
          </a:p>
        </p:txBody>
      </p:sp>
    </p:spTree>
    <p:extLst>
      <p:ext uri="{BB962C8B-B14F-4D97-AF65-F5344CB8AC3E}">
        <p14:creationId xmlns:p14="http://schemas.microsoft.com/office/powerpoint/2010/main" val="16365412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47675" indent="-447675"/>
            <a:r>
              <a:rPr lang="en-CA" sz="3400" dirty="0"/>
              <a:t>7) Amendments to the Labour Relations Act</a:t>
            </a:r>
            <a:endParaRPr lang="en-CA" sz="3400" i="1" dirty="0"/>
          </a:p>
        </p:txBody>
      </p:sp>
      <p:sp>
        <p:nvSpPr>
          <p:cNvPr id="3" name="Content Placeholder 2"/>
          <p:cNvSpPr>
            <a:spLocks noGrp="1"/>
          </p:cNvSpPr>
          <p:nvPr>
            <p:ph idx="1"/>
          </p:nvPr>
        </p:nvSpPr>
        <p:spPr>
          <a:xfrm>
            <a:off x="457200" y="1600200"/>
            <a:ext cx="8229600" cy="4107908"/>
          </a:xfrm>
        </p:spPr>
        <p:txBody>
          <a:bodyPr>
            <a:normAutofit/>
          </a:bodyPr>
          <a:lstStyle/>
          <a:p>
            <a:pPr marL="177800" lvl="0" indent="-177800" algn="just"/>
            <a:r>
              <a:rPr lang="en-CA" dirty="0" smtClean="0"/>
              <a:t>These amendments will make it easier for unions to attempt to obtain bargaining rights for employers who have workers working outside of the employers’ premises, have more varied or inconsistent work schedules and/or have less opportunities to interact with all the company’s employees</a:t>
            </a:r>
          </a:p>
          <a:p>
            <a:pPr marL="0" indent="0" algn="just">
              <a:buNone/>
            </a:pPr>
            <a:endParaRPr lang="en-CA" dirty="0"/>
          </a:p>
          <a:p>
            <a:pPr marL="0" indent="0" algn="just">
              <a:buNone/>
            </a:pPr>
            <a:endParaRPr lang="en-CA" dirty="0" smtClean="0"/>
          </a:p>
          <a:p>
            <a:pPr algn="just"/>
            <a:endParaRPr lang="en-CA" dirty="0"/>
          </a:p>
          <a:p>
            <a:pPr algn="just"/>
            <a:endParaRPr lang="en-CA" dirty="0"/>
          </a:p>
        </p:txBody>
      </p:sp>
      <p:grpSp>
        <p:nvGrpSpPr>
          <p:cNvPr id="8" name="Group 7"/>
          <p:cNvGrpSpPr/>
          <p:nvPr/>
        </p:nvGrpSpPr>
        <p:grpSpPr>
          <a:xfrm>
            <a:off x="533400" y="5708108"/>
            <a:ext cx="8443191" cy="1010191"/>
            <a:chOff x="533400" y="5708108"/>
            <a:chExt cx="8443191" cy="1010191"/>
          </a:xfrm>
        </p:grpSpPr>
        <p:sp>
          <p:nvSpPr>
            <p:cNvPr id="9" name="AutoShape 2"/>
            <p:cNvSpPr>
              <a:spLocks noChangeArrowheads="1"/>
            </p:cNvSpPr>
            <p:nvPr/>
          </p:nvSpPr>
          <p:spPr bwMode="auto">
            <a:xfrm>
              <a:off x="533400" y="6096000"/>
              <a:ext cx="6553200" cy="45719"/>
            </a:xfrm>
            <a:prstGeom prst="roundRect">
              <a:avLst>
                <a:gd name="adj" fmla="val 16667"/>
              </a:avLst>
            </a:prstGeom>
            <a:solidFill>
              <a:srgbClr val="C4160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AutoShape 2"/>
            <p:cNvSpPr>
              <a:spLocks noChangeArrowheads="1"/>
            </p:cNvSpPr>
            <p:nvPr/>
          </p:nvSpPr>
          <p:spPr bwMode="auto">
            <a:xfrm>
              <a:off x="533400" y="6248400"/>
              <a:ext cx="6553200" cy="45719"/>
            </a:xfrm>
            <a:prstGeom prst="roundRect">
              <a:avLst>
                <a:gd name="adj" fmla="val 16667"/>
              </a:avLst>
            </a:pr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2" name="Picture 2" descr="C:\NRPortbl\Active\CASHTON\1316976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891" y="5708108"/>
              <a:ext cx="2298700" cy="1010191"/>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Slide Number Placeholder 3"/>
          <p:cNvSpPr>
            <a:spLocks noGrp="1"/>
          </p:cNvSpPr>
          <p:nvPr>
            <p:ph type="sldNum" sz="quarter" idx="12"/>
          </p:nvPr>
        </p:nvSpPr>
        <p:spPr/>
        <p:txBody>
          <a:bodyPr/>
          <a:lstStyle/>
          <a:p>
            <a:pPr algn="r"/>
            <a:fld id="{49BA8AD0-BDB3-44B0-A24C-3FCAAE45F5DC}" type="slidenum">
              <a:rPr lang="en-CA" smtClean="0"/>
              <a:pPr algn="r"/>
              <a:t>38</a:t>
            </a:fld>
            <a:endParaRPr lang="en-CA" dirty="0"/>
          </a:p>
        </p:txBody>
      </p:sp>
    </p:spTree>
    <p:extLst>
      <p:ext uri="{BB962C8B-B14F-4D97-AF65-F5344CB8AC3E}">
        <p14:creationId xmlns:p14="http://schemas.microsoft.com/office/powerpoint/2010/main" val="32984912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47675" indent="-447675"/>
            <a:r>
              <a:rPr lang="en-CA" sz="3400" dirty="0"/>
              <a:t>7) Amendments to the Labour Relations Act</a:t>
            </a:r>
            <a:endParaRPr lang="en-CA" sz="3400" i="1" dirty="0"/>
          </a:p>
        </p:txBody>
      </p:sp>
      <p:sp>
        <p:nvSpPr>
          <p:cNvPr id="3" name="Content Placeholder 2"/>
          <p:cNvSpPr>
            <a:spLocks noGrp="1"/>
          </p:cNvSpPr>
          <p:nvPr>
            <p:ph idx="1"/>
          </p:nvPr>
        </p:nvSpPr>
        <p:spPr>
          <a:xfrm>
            <a:off x="457200" y="1600200"/>
            <a:ext cx="8229600" cy="4107908"/>
          </a:xfrm>
        </p:spPr>
        <p:txBody>
          <a:bodyPr>
            <a:normAutofit fontScale="92500" lnSpcReduction="20000"/>
          </a:bodyPr>
          <a:lstStyle/>
          <a:p>
            <a:pPr marL="0" lvl="0" indent="0" algn="just">
              <a:buNone/>
            </a:pPr>
            <a:r>
              <a:rPr lang="en-CA" b="1" dirty="0" smtClean="0"/>
              <a:t>Expansion of Successor Employer Obligations</a:t>
            </a:r>
          </a:p>
          <a:p>
            <a:pPr algn="just"/>
            <a:r>
              <a:rPr lang="en-CA" dirty="0" smtClean="0"/>
              <a:t>Bill 148 expands successor employer rights to the rendering of building services contracts.  This includes building cleaning services, food services and security services.  It can also be applied by regulation to other publically funded contracted services.</a:t>
            </a:r>
          </a:p>
          <a:p>
            <a:pPr algn="just"/>
            <a:r>
              <a:rPr lang="en-CA" dirty="0" smtClean="0"/>
              <a:t>This means that if a contract of a unionized building services provider expires and a new service provider wins the contract, the new provider will be deemed to be a “successor employer” for the purposes of the </a:t>
            </a:r>
            <a:r>
              <a:rPr lang="en-CA" i="1" dirty="0" err="1" smtClean="0"/>
              <a:t>LRA</a:t>
            </a:r>
            <a:r>
              <a:rPr lang="en-CA" dirty="0" smtClean="0"/>
              <a:t>.  As a result, the new provider would become bound to the existing collective agreement.  It can also be responsible for liabilities incurred by the previous provider.</a:t>
            </a:r>
            <a:endParaRPr lang="en-CA" dirty="0"/>
          </a:p>
          <a:p>
            <a:pPr algn="just"/>
            <a:endParaRPr lang="en-CA" dirty="0"/>
          </a:p>
          <a:p>
            <a:pPr marL="0" indent="0" algn="just">
              <a:buNone/>
            </a:pPr>
            <a:endParaRPr lang="en-CA" dirty="0" smtClean="0"/>
          </a:p>
          <a:p>
            <a:pPr algn="just"/>
            <a:endParaRPr lang="en-CA" dirty="0"/>
          </a:p>
          <a:p>
            <a:pPr algn="just"/>
            <a:endParaRPr lang="en-CA" dirty="0"/>
          </a:p>
        </p:txBody>
      </p:sp>
      <p:grpSp>
        <p:nvGrpSpPr>
          <p:cNvPr id="8" name="Group 7"/>
          <p:cNvGrpSpPr/>
          <p:nvPr/>
        </p:nvGrpSpPr>
        <p:grpSpPr>
          <a:xfrm>
            <a:off x="533400" y="5708108"/>
            <a:ext cx="8443191" cy="1010191"/>
            <a:chOff x="533400" y="5708108"/>
            <a:chExt cx="8443191" cy="1010191"/>
          </a:xfrm>
        </p:grpSpPr>
        <p:sp>
          <p:nvSpPr>
            <p:cNvPr id="9" name="AutoShape 2"/>
            <p:cNvSpPr>
              <a:spLocks noChangeArrowheads="1"/>
            </p:cNvSpPr>
            <p:nvPr/>
          </p:nvSpPr>
          <p:spPr bwMode="auto">
            <a:xfrm>
              <a:off x="533400" y="6096000"/>
              <a:ext cx="6553200" cy="45719"/>
            </a:xfrm>
            <a:prstGeom prst="roundRect">
              <a:avLst>
                <a:gd name="adj" fmla="val 16667"/>
              </a:avLst>
            </a:prstGeom>
            <a:solidFill>
              <a:srgbClr val="C4160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AutoShape 2"/>
            <p:cNvSpPr>
              <a:spLocks noChangeArrowheads="1"/>
            </p:cNvSpPr>
            <p:nvPr/>
          </p:nvSpPr>
          <p:spPr bwMode="auto">
            <a:xfrm>
              <a:off x="533400" y="6248400"/>
              <a:ext cx="6553200" cy="45719"/>
            </a:xfrm>
            <a:prstGeom prst="roundRect">
              <a:avLst>
                <a:gd name="adj" fmla="val 16667"/>
              </a:avLst>
            </a:pr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2" name="Picture 2" descr="C:\NRPortbl\Active\CASHTON\1316976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891" y="5708108"/>
              <a:ext cx="2298700" cy="1010191"/>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Slide Number Placeholder 3"/>
          <p:cNvSpPr>
            <a:spLocks noGrp="1"/>
          </p:cNvSpPr>
          <p:nvPr>
            <p:ph type="sldNum" sz="quarter" idx="12"/>
          </p:nvPr>
        </p:nvSpPr>
        <p:spPr/>
        <p:txBody>
          <a:bodyPr/>
          <a:lstStyle/>
          <a:p>
            <a:pPr algn="r"/>
            <a:fld id="{49BA8AD0-BDB3-44B0-A24C-3FCAAE45F5DC}" type="slidenum">
              <a:rPr lang="en-CA" smtClean="0"/>
              <a:pPr algn="r"/>
              <a:t>39</a:t>
            </a:fld>
            <a:endParaRPr lang="en-CA" dirty="0"/>
          </a:p>
        </p:txBody>
      </p:sp>
    </p:spTree>
    <p:extLst>
      <p:ext uri="{BB962C8B-B14F-4D97-AF65-F5344CB8AC3E}">
        <p14:creationId xmlns:p14="http://schemas.microsoft.com/office/powerpoint/2010/main" val="1832888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1) Introduction</a:t>
            </a:r>
            <a:endParaRPr lang="en-CA" dirty="0"/>
          </a:p>
        </p:txBody>
      </p:sp>
      <p:sp>
        <p:nvSpPr>
          <p:cNvPr id="3" name="Content Placeholder 2"/>
          <p:cNvSpPr>
            <a:spLocks noGrp="1"/>
          </p:cNvSpPr>
          <p:nvPr>
            <p:ph idx="1"/>
          </p:nvPr>
        </p:nvSpPr>
        <p:spPr>
          <a:xfrm>
            <a:off x="457200" y="1600200"/>
            <a:ext cx="8229600" cy="4107908"/>
          </a:xfrm>
        </p:spPr>
        <p:txBody>
          <a:bodyPr>
            <a:normAutofit lnSpcReduction="10000"/>
          </a:bodyPr>
          <a:lstStyle/>
          <a:p>
            <a:pPr algn="just"/>
            <a:r>
              <a:rPr lang="en-CA" dirty="0"/>
              <a:t>I</a:t>
            </a:r>
            <a:r>
              <a:rPr lang="en-CA" dirty="0" smtClean="0"/>
              <a:t>n </a:t>
            </a:r>
            <a:r>
              <a:rPr lang="en-CA" dirty="0"/>
              <a:t>February 2015 the </a:t>
            </a:r>
            <a:r>
              <a:rPr lang="en-CA" dirty="0" smtClean="0"/>
              <a:t>Ontario </a:t>
            </a:r>
            <a:r>
              <a:rPr lang="en-CA" dirty="0"/>
              <a:t>government announced </a:t>
            </a:r>
            <a:r>
              <a:rPr lang="en-CA" dirty="0" smtClean="0"/>
              <a:t>that it </a:t>
            </a:r>
            <a:r>
              <a:rPr lang="en-CA" dirty="0"/>
              <a:t>would review issues and trends affecting workers and </a:t>
            </a:r>
            <a:r>
              <a:rPr lang="en-CA" dirty="0" smtClean="0"/>
              <a:t>employers </a:t>
            </a:r>
            <a:endParaRPr lang="en-CA" dirty="0"/>
          </a:p>
          <a:p>
            <a:pPr algn="just"/>
            <a:r>
              <a:rPr lang="en-CA" dirty="0" smtClean="0"/>
              <a:t>That month the </a:t>
            </a:r>
            <a:r>
              <a:rPr lang="en-CA" dirty="0"/>
              <a:t>Special Advisors </a:t>
            </a:r>
            <a:r>
              <a:rPr lang="en-CA" dirty="0" smtClean="0"/>
              <a:t>were appointed </a:t>
            </a:r>
            <a:r>
              <a:rPr lang="en-CA" dirty="0"/>
              <a:t>by the </a:t>
            </a:r>
            <a:r>
              <a:rPr lang="en-CA" dirty="0" smtClean="0"/>
              <a:t>Ontario Minister of Labour to lead the Changing Workplaces Review and public consultations began shortly thereafter</a:t>
            </a:r>
          </a:p>
          <a:p>
            <a:pPr algn="just"/>
            <a:r>
              <a:rPr lang="en-CA" dirty="0" smtClean="0"/>
              <a:t>The Special Advisors released the Changing Workplaces Review </a:t>
            </a:r>
            <a:r>
              <a:rPr lang="en-CA" dirty="0"/>
              <a:t>I</a:t>
            </a:r>
            <a:r>
              <a:rPr lang="en-CA" dirty="0" smtClean="0"/>
              <a:t>nterim </a:t>
            </a:r>
            <a:r>
              <a:rPr lang="en-CA" dirty="0"/>
              <a:t>R</a:t>
            </a:r>
            <a:r>
              <a:rPr lang="en-CA" dirty="0" smtClean="0"/>
              <a:t>eport </a:t>
            </a:r>
            <a:r>
              <a:rPr lang="en-CA" dirty="0"/>
              <a:t>on July 27, 2016</a:t>
            </a:r>
          </a:p>
          <a:p>
            <a:pPr algn="just"/>
            <a:r>
              <a:rPr lang="en-CA" dirty="0"/>
              <a:t>O</a:t>
            </a:r>
            <a:r>
              <a:rPr lang="en-CA" dirty="0" smtClean="0"/>
              <a:t>n May 23, 2017, the government released </a:t>
            </a:r>
            <a:r>
              <a:rPr lang="en-CA" dirty="0"/>
              <a:t>the Changing </a:t>
            </a:r>
            <a:r>
              <a:rPr lang="en-CA" dirty="0" smtClean="0"/>
              <a:t>Workplaces </a:t>
            </a:r>
            <a:r>
              <a:rPr lang="en-CA" dirty="0"/>
              <a:t>Review Final </a:t>
            </a:r>
            <a:r>
              <a:rPr lang="en-CA" dirty="0" smtClean="0"/>
              <a:t>Report</a:t>
            </a:r>
            <a:endParaRPr lang="en-CA" dirty="0"/>
          </a:p>
          <a:p>
            <a:pPr marL="0" indent="0">
              <a:buNone/>
            </a:pPr>
            <a:endParaRPr lang="en-CA" dirty="0" smtClean="0"/>
          </a:p>
          <a:p>
            <a:endParaRPr lang="en-CA" dirty="0"/>
          </a:p>
          <a:p>
            <a:endParaRPr lang="en-CA" dirty="0"/>
          </a:p>
        </p:txBody>
      </p:sp>
      <p:grpSp>
        <p:nvGrpSpPr>
          <p:cNvPr id="8" name="Group 7"/>
          <p:cNvGrpSpPr/>
          <p:nvPr/>
        </p:nvGrpSpPr>
        <p:grpSpPr>
          <a:xfrm>
            <a:off x="533400" y="5708108"/>
            <a:ext cx="8443191" cy="1010191"/>
            <a:chOff x="533400" y="5708108"/>
            <a:chExt cx="8443191" cy="1010191"/>
          </a:xfrm>
        </p:grpSpPr>
        <p:sp>
          <p:nvSpPr>
            <p:cNvPr id="9" name="AutoShape 2"/>
            <p:cNvSpPr>
              <a:spLocks noChangeArrowheads="1"/>
            </p:cNvSpPr>
            <p:nvPr/>
          </p:nvSpPr>
          <p:spPr bwMode="auto">
            <a:xfrm>
              <a:off x="533400" y="6096000"/>
              <a:ext cx="6553200" cy="45719"/>
            </a:xfrm>
            <a:prstGeom prst="roundRect">
              <a:avLst>
                <a:gd name="adj" fmla="val 16667"/>
              </a:avLst>
            </a:prstGeom>
            <a:solidFill>
              <a:srgbClr val="C4160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AutoShape 2"/>
            <p:cNvSpPr>
              <a:spLocks noChangeArrowheads="1"/>
            </p:cNvSpPr>
            <p:nvPr/>
          </p:nvSpPr>
          <p:spPr bwMode="auto">
            <a:xfrm>
              <a:off x="533400" y="6248400"/>
              <a:ext cx="6553200" cy="45719"/>
            </a:xfrm>
            <a:prstGeom prst="roundRect">
              <a:avLst>
                <a:gd name="adj" fmla="val 16667"/>
              </a:avLst>
            </a:pr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2" name="Picture 2" descr="C:\NRPortbl\Active\CASHTON\1316976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891" y="5708108"/>
              <a:ext cx="2298700" cy="1010191"/>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Slide Number Placeholder 3"/>
          <p:cNvSpPr>
            <a:spLocks noGrp="1"/>
          </p:cNvSpPr>
          <p:nvPr>
            <p:ph type="sldNum" sz="quarter" idx="12"/>
          </p:nvPr>
        </p:nvSpPr>
        <p:spPr/>
        <p:txBody>
          <a:bodyPr/>
          <a:lstStyle/>
          <a:p>
            <a:pPr algn="r"/>
            <a:fld id="{49BA8AD0-BDB3-44B0-A24C-3FCAAE45F5DC}" type="slidenum">
              <a:rPr lang="en-CA" smtClean="0"/>
              <a:pPr algn="r"/>
              <a:t>4</a:t>
            </a:fld>
            <a:endParaRPr lang="en-CA" dirty="0"/>
          </a:p>
        </p:txBody>
      </p:sp>
    </p:spTree>
    <p:extLst>
      <p:ext uri="{BB962C8B-B14F-4D97-AF65-F5344CB8AC3E}">
        <p14:creationId xmlns:p14="http://schemas.microsoft.com/office/powerpoint/2010/main" val="5896343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47675" indent="-447675"/>
            <a:r>
              <a:rPr lang="en-CA" sz="3400" dirty="0"/>
              <a:t>7</a:t>
            </a:r>
            <a:r>
              <a:rPr lang="en-CA" sz="3400" dirty="0" smtClean="0"/>
              <a:t>) Amendments to the Labour Relations Act</a:t>
            </a:r>
            <a:endParaRPr lang="en-CA" sz="3400" dirty="0"/>
          </a:p>
        </p:txBody>
      </p:sp>
      <p:sp>
        <p:nvSpPr>
          <p:cNvPr id="3" name="Content Placeholder 2"/>
          <p:cNvSpPr>
            <a:spLocks noGrp="1"/>
          </p:cNvSpPr>
          <p:nvPr>
            <p:ph idx="1"/>
          </p:nvPr>
        </p:nvSpPr>
        <p:spPr>
          <a:xfrm>
            <a:off x="457200" y="1600200"/>
            <a:ext cx="8229600" cy="4107908"/>
          </a:xfrm>
        </p:spPr>
        <p:txBody>
          <a:bodyPr>
            <a:normAutofit/>
          </a:bodyPr>
          <a:lstStyle/>
          <a:p>
            <a:pPr marL="0" indent="0" algn="just">
              <a:buNone/>
            </a:pPr>
            <a:r>
              <a:rPr lang="en-CA" b="1" dirty="0" smtClean="0"/>
              <a:t>Unfair Labour Practices</a:t>
            </a:r>
            <a:endParaRPr lang="en-CA" b="1" dirty="0"/>
          </a:p>
          <a:p>
            <a:pPr algn="just"/>
            <a:r>
              <a:rPr lang="en-CA" dirty="0" smtClean="0"/>
              <a:t>Bill </a:t>
            </a:r>
            <a:r>
              <a:rPr lang="en-CA" dirty="0"/>
              <a:t>148 requires that the </a:t>
            </a:r>
            <a:r>
              <a:rPr lang="en-CA" dirty="0" err="1"/>
              <a:t>OLRB</a:t>
            </a:r>
            <a:r>
              <a:rPr lang="en-CA" dirty="0"/>
              <a:t> must certify a union in the bargaining unit the </a:t>
            </a:r>
            <a:r>
              <a:rPr lang="en-CA" dirty="0" err="1"/>
              <a:t>OLRB</a:t>
            </a:r>
            <a:r>
              <a:rPr lang="en-CA" dirty="0"/>
              <a:t> determines could be appropriate for collective bargaining when it finds that the employer has committed an unfair labour practice </a:t>
            </a:r>
          </a:p>
          <a:p>
            <a:pPr marL="0" lvl="0" indent="0" algn="just">
              <a:buNone/>
            </a:pPr>
            <a:r>
              <a:rPr lang="en-CA" b="1" dirty="0" smtClean="0"/>
              <a:t>Consolidation of Bargaining Units</a:t>
            </a:r>
            <a:r>
              <a:rPr lang="en-CA" dirty="0" smtClean="0"/>
              <a:t> </a:t>
            </a:r>
          </a:p>
          <a:p>
            <a:pPr lvl="0" algn="just"/>
            <a:r>
              <a:rPr lang="en-CA" dirty="0"/>
              <a:t>Bill 148 gives the </a:t>
            </a:r>
            <a:r>
              <a:rPr lang="en-CA" dirty="0" err="1"/>
              <a:t>OLRB</a:t>
            </a:r>
            <a:r>
              <a:rPr lang="en-CA" dirty="0"/>
              <a:t> the authority to change the structure of bargaining units within a single employer even where the units are represented by different unions</a:t>
            </a:r>
          </a:p>
          <a:p>
            <a:pPr marL="0" lvl="0" indent="0" algn="just">
              <a:buNone/>
            </a:pPr>
            <a:endParaRPr lang="en-CA" dirty="0"/>
          </a:p>
          <a:p>
            <a:pPr algn="just"/>
            <a:endParaRPr lang="en-CA" dirty="0"/>
          </a:p>
          <a:p>
            <a:pPr marL="0" indent="0" algn="just">
              <a:buNone/>
            </a:pPr>
            <a:endParaRPr lang="en-CA" dirty="0" smtClean="0"/>
          </a:p>
          <a:p>
            <a:pPr algn="just"/>
            <a:endParaRPr lang="en-CA" dirty="0"/>
          </a:p>
          <a:p>
            <a:pPr algn="just"/>
            <a:endParaRPr lang="en-CA" dirty="0"/>
          </a:p>
        </p:txBody>
      </p:sp>
      <p:grpSp>
        <p:nvGrpSpPr>
          <p:cNvPr id="8" name="Group 7"/>
          <p:cNvGrpSpPr/>
          <p:nvPr/>
        </p:nvGrpSpPr>
        <p:grpSpPr>
          <a:xfrm>
            <a:off x="533400" y="5708108"/>
            <a:ext cx="8443191" cy="1010191"/>
            <a:chOff x="533400" y="5708108"/>
            <a:chExt cx="8443191" cy="1010191"/>
          </a:xfrm>
        </p:grpSpPr>
        <p:sp>
          <p:nvSpPr>
            <p:cNvPr id="9" name="AutoShape 2"/>
            <p:cNvSpPr>
              <a:spLocks noChangeArrowheads="1"/>
            </p:cNvSpPr>
            <p:nvPr/>
          </p:nvSpPr>
          <p:spPr bwMode="auto">
            <a:xfrm>
              <a:off x="533400" y="6096000"/>
              <a:ext cx="6553200" cy="45719"/>
            </a:xfrm>
            <a:prstGeom prst="roundRect">
              <a:avLst>
                <a:gd name="adj" fmla="val 16667"/>
              </a:avLst>
            </a:prstGeom>
            <a:solidFill>
              <a:srgbClr val="C4160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AutoShape 2"/>
            <p:cNvSpPr>
              <a:spLocks noChangeArrowheads="1"/>
            </p:cNvSpPr>
            <p:nvPr/>
          </p:nvSpPr>
          <p:spPr bwMode="auto">
            <a:xfrm>
              <a:off x="533400" y="6248400"/>
              <a:ext cx="6553200" cy="45719"/>
            </a:xfrm>
            <a:prstGeom prst="roundRect">
              <a:avLst>
                <a:gd name="adj" fmla="val 16667"/>
              </a:avLst>
            </a:pr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2" name="Picture 2" descr="C:\NRPortbl\Active\CASHTON\1316976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891" y="5708108"/>
              <a:ext cx="2298700" cy="1010191"/>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Slide Number Placeholder 3"/>
          <p:cNvSpPr>
            <a:spLocks noGrp="1"/>
          </p:cNvSpPr>
          <p:nvPr>
            <p:ph type="sldNum" sz="quarter" idx="12"/>
          </p:nvPr>
        </p:nvSpPr>
        <p:spPr/>
        <p:txBody>
          <a:bodyPr/>
          <a:lstStyle/>
          <a:p>
            <a:pPr algn="r"/>
            <a:fld id="{49BA8AD0-BDB3-44B0-A24C-3FCAAE45F5DC}" type="slidenum">
              <a:rPr lang="en-CA" smtClean="0"/>
              <a:pPr algn="r"/>
              <a:t>40</a:t>
            </a:fld>
            <a:endParaRPr lang="en-CA" dirty="0"/>
          </a:p>
        </p:txBody>
      </p:sp>
    </p:spTree>
    <p:extLst>
      <p:ext uri="{BB962C8B-B14F-4D97-AF65-F5344CB8AC3E}">
        <p14:creationId xmlns:p14="http://schemas.microsoft.com/office/powerpoint/2010/main" val="12370308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3"/>
          <p:cNvSpPr>
            <a:spLocks noGrp="1" noChangeArrowheads="1"/>
          </p:cNvSpPr>
          <p:nvPr>
            <p:ph idx="1"/>
          </p:nvPr>
        </p:nvSpPr>
        <p:spPr>
          <a:xfrm>
            <a:off x="457200" y="1066801"/>
            <a:ext cx="8229600" cy="1752600"/>
          </a:xfrm>
        </p:spPr>
        <p:txBody>
          <a:bodyPr>
            <a:normAutofit fontScale="92500" lnSpcReduction="10000"/>
          </a:bodyPr>
          <a:lstStyle/>
          <a:p>
            <a:pPr marL="0" indent="0">
              <a:spcBef>
                <a:spcPct val="5000"/>
              </a:spcBef>
              <a:spcAft>
                <a:spcPct val="5000"/>
              </a:spcAft>
              <a:buNone/>
              <a:tabLst>
                <a:tab pos="803275" algn="l"/>
              </a:tabLst>
            </a:pPr>
            <a:endParaRPr lang="en-CA" sz="2400" dirty="0">
              <a:solidFill>
                <a:srgbClr val="585858"/>
              </a:solidFill>
              <a:latin typeface="Calibri" pitchFamily="34" charset="0"/>
            </a:endParaRPr>
          </a:p>
          <a:p>
            <a:pPr marL="0" indent="0" algn="just">
              <a:spcBef>
                <a:spcPct val="5000"/>
              </a:spcBef>
              <a:spcAft>
                <a:spcPct val="5000"/>
              </a:spcAft>
              <a:buNone/>
              <a:tabLst>
                <a:tab pos="803275" algn="l"/>
              </a:tabLst>
            </a:pPr>
            <a:r>
              <a:rPr lang="en-CA" sz="2400" dirty="0">
                <a:solidFill>
                  <a:srgbClr val="585858"/>
                </a:solidFill>
                <a:latin typeface="Calibri" pitchFamily="34" charset="0"/>
              </a:rPr>
              <a:t>Wilson Vukelich LLP can help ensure that your employment and contractor law matters are handled effectively and efficiently, and in </a:t>
            </a:r>
            <a:r>
              <a:rPr lang="en-CA" sz="2400" dirty="0" smtClean="0">
                <a:solidFill>
                  <a:srgbClr val="585858"/>
                </a:solidFill>
                <a:latin typeface="Calibri" pitchFamily="34" charset="0"/>
              </a:rPr>
              <a:t>a manner </a:t>
            </a:r>
            <a:r>
              <a:rPr lang="en-CA" sz="2400" dirty="0">
                <a:solidFill>
                  <a:srgbClr val="585858"/>
                </a:solidFill>
                <a:latin typeface="Calibri" pitchFamily="34" charset="0"/>
              </a:rPr>
              <a:t>that is reflective of new legal developments and obligations</a:t>
            </a:r>
            <a:r>
              <a:rPr lang="en-CA" sz="2400" dirty="0">
                <a:latin typeface="Calibri" pitchFamily="34" charset="0"/>
              </a:rPr>
              <a:t>. </a:t>
            </a:r>
            <a:r>
              <a:rPr lang="en-CA" sz="2400" dirty="0">
                <a:solidFill>
                  <a:srgbClr val="585858"/>
                </a:solidFill>
                <a:latin typeface="Calibri" pitchFamily="34" charset="0"/>
              </a:rPr>
              <a:t>If you have any questions or require further information, please contact:</a:t>
            </a:r>
          </a:p>
          <a:p>
            <a:pPr marL="0" indent="0" algn="ctr">
              <a:buNone/>
              <a:tabLst>
                <a:tab pos="803275" algn="l"/>
              </a:tabLst>
            </a:pPr>
            <a:endParaRPr lang="en-US" sz="3600" b="1" dirty="0">
              <a:solidFill>
                <a:schemeClr val="accent1"/>
              </a:solidFill>
            </a:endParaRPr>
          </a:p>
          <a:p>
            <a:pPr marL="0" indent="0">
              <a:buNone/>
              <a:tabLst>
                <a:tab pos="803275" algn="l"/>
              </a:tabLst>
            </a:pPr>
            <a:endParaRPr lang="en-US" sz="2400" dirty="0">
              <a:solidFill>
                <a:schemeClr val="accent1"/>
              </a:solidFill>
            </a:endParaRPr>
          </a:p>
          <a:p>
            <a:pPr marL="0" indent="0">
              <a:buNone/>
              <a:tabLst>
                <a:tab pos="803275" algn="l"/>
              </a:tabLst>
            </a:pPr>
            <a:endParaRPr lang="en-US" sz="2400" dirty="0">
              <a:solidFill>
                <a:schemeClr val="accent1"/>
              </a:solidFill>
            </a:endParaRPr>
          </a:p>
          <a:p>
            <a:pPr marL="0" indent="0">
              <a:buNone/>
              <a:tabLst>
                <a:tab pos="803275" algn="l"/>
              </a:tabLst>
            </a:pPr>
            <a:endParaRPr lang="en-US" sz="3600" b="1" i="1" dirty="0">
              <a:solidFill>
                <a:schemeClr val="accent1"/>
              </a:solidFill>
            </a:endParaRPr>
          </a:p>
          <a:p>
            <a:pPr marL="0" indent="0">
              <a:buNone/>
              <a:tabLst>
                <a:tab pos="803275" algn="l"/>
              </a:tabLst>
            </a:pPr>
            <a:endParaRPr lang="en-US" sz="3600" b="1" i="1" dirty="0">
              <a:solidFill>
                <a:schemeClr val="accent1"/>
              </a:solidFill>
            </a:endParaRPr>
          </a:p>
          <a:p>
            <a:pPr marL="0" indent="0">
              <a:tabLst>
                <a:tab pos="803275" algn="l"/>
              </a:tabLst>
            </a:pPr>
            <a:endParaRPr lang="en-US" sz="3600" dirty="0">
              <a:solidFill>
                <a:schemeClr val="accent1"/>
              </a:solidFill>
            </a:endParaRPr>
          </a:p>
          <a:p>
            <a:pPr marL="0" indent="0">
              <a:buNone/>
              <a:tabLst>
                <a:tab pos="803275" algn="l"/>
              </a:tabLst>
            </a:pPr>
            <a:endParaRPr lang="en-US" sz="3600" b="1" i="1" dirty="0">
              <a:solidFill>
                <a:schemeClr val="accent1"/>
              </a:solidFill>
            </a:endParaRPr>
          </a:p>
          <a:p>
            <a:pPr marL="0" indent="0" eaLnBrk="1" hangingPunct="1">
              <a:buFontTx/>
              <a:buNone/>
              <a:tabLst>
                <a:tab pos="803275" algn="l"/>
              </a:tabLst>
            </a:pPr>
            <a:endParaRPr lang="en-US" dirty="0" smtClean="0">
              <a:solidFill>
                <a:schemeClr val="accent1"/>
              </a:solidFill>
            </a:endParaRPr>
          </a:p>
          <a:p>
            <a:pPr marL="0" indent="0" eaLnBrk="1" hangingPunct="1">
              <a:buFontTx/>
              <a:buNone/>
              <a:tabLst>
                <a:tab pos="803275" algn="l"/>
              </a:tabLst>
            </a:pPr>
            <a:endParaRPr lang="en-US" dirty="0" smtClean="0">
              <a:solidFill>
                <a:schemeClr val="accent1"/>
              </a:solidFill>
            </a:endParaRPr>
          </a:p>
          <a:p>
            <a:pPr marL="0" indent="0" eaLnBrk="1" hangingPunct="1">
              <a:buFontTx/>
              <a:buNone/>
              <a:tabLst>
                <a:tab pos="803275" algn="l"/>
              </a:tabLst>
            </a:pPr>
            <a:endParaRPr lang="en-US" sz="2800" b="1" i="1" dirty="0" smtClean="0">
              <a:solidFill>
                <a:schemeClr val="accent1"/>
              </a:solidFill>
            </a:endParaRPr>
          </a:p>
          <a:p>
            <a:pPr marL="0" indent="0" eaLnBrk="1" hangingPunct="1">
              <a:buFontTx/>
              <a:buNone/>
              <a:tabLst>
                <a:tab pos="803275" algn="l"/>
              </a:tabLst>
            </a:pPr>
            <a:endParaRPr lang="en-US" sz="2800" b="1" i="1" dirty="0" smtClean="0">
              <a:solidFill>
                <a:schemeClr val="accent1"/>
              </a:solidFill>
            </a:endParaRPr>
          </a:p>
          <a:p>
            <a:pPr marL="0" indent="0" eaLnBrk="1" hangingPunct="1">
              <a:tabLst>
                <a:tab pos="803275" algn="l"/>
              </a:tabLst>
            </a:pPr>
            <a:endParaRPr lang="en-US" sz="2800" dirty="0" smtClean="0">
              <a:solidFill>
                <a:schemeClr val="accent1"/>
              </a:solidFill>
            </a:endParaRPr>
          </a:p>
          <a:p>
            <a:pPr marL="0" indent="0" eaLnBrk="1" hangingPunct="1">
              <a:buFontTx/>
              <a:buNone/>
              <a:tabLst>
                <a:tab pos="803275" algn="l"/>
              </a:tabLst>
            </a:pPr>
            <a:endParaRPr lang="en-US" sz="2800" b="1" i="1" dirty="0" smtClean="0">
              <a:solidFill>
                <a:schemeClr val="accent1"/>
              </a:solidFill>
            </a:endParaRPr>
          </a:p>
        </p:txBody>
      </p:sp>
      <p:sp>
        <p:nvSpPr>
          <p:cNvPr id="6" name="AutoShape 2"/>
          <p:cNvSpPr>
            <a:spLocks noChangeArrowheads="1"/>
          </p:cNvSpPr>
          <p:nvPr/>
        </p:nvSpPr>
        <p:spPr bwMode="auto">
          <a:xfrm>
            <a:off x="533400" y="6096000"/>
            <a:ext cx="6553200" cy="45719"/>
          </a:xfrm>
          <a:prstGeom prst="roundRect">
            <a:avLst>
              <a:gd name="adj" fmla="val 16667"/>
            </a:avLst>
          </a:prstGeom>
          <a:solidFill>
            <a:srgbClr val="981417"/>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AutoShape 2"/>
          <p:cNvSpPr>
            <a:spLocks noChangeArrowheads="1"/>
          </p:cNvSpPr>
          <p:nvPr/>
        </p:nvSpPr>
        <p:spPr bwMode="auto">
          <a:xfrm>
            <a:off x="533400" y="6248400"/>
            <a:ext cx="6553200" cy="45719"/>
          </a:xfrm>
          <a:prstGeom prst="roundRect">
            <a:avLst>
              <a:gd name="adj" fmla="val 16667"/>
            </a:avLst>
          </a:pr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nvGrpSpPr>
          <p:cNvPr id="9" name="Group 8"/>
          <p:cNvGrpSpPr/>
          <p:nvPr/>
        </p:nvGrpSpPr>
        <p:grpSpPr>
          <a:xfrm>
            <a:off x="533400" y="5708108"/>
            <a:ext cx="8443191" cy="1010191"/>
            <a:chOff x="533400" y="5708108"/>
            <a:chExt cx="8443191" cy="1010191"/>
          </a:xfrm>
        </p:grpSpPr>
        <p:sp>
          <p:nvSpPr>
            <p:cNvPr id="10" name="AutoShape 2"/>
            <p:cNvSpPr>
              <a:spLocks noChangeArrowheads="1"/>
            </p:cNvSpPr>
            <p:nvPr/>
          </p:nvSpPr>
          <p:spPr bwMode="auto">
            <a:xfrm>
              <a:off x="533400" y="6096000"/>
              <a:ext cx="6553200" cy="45719"/>
            </a:xfrm>
            <a:prstGeom prst="roundRect">
              <a:avLst>
                <a:gd name="adj" fmla="val 16667"/>
              </a:avLst>
            </a:prstGeom>
            <a:solidFill>
              <a:srgbClr val="C4160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AutoShape 2"/>
            <p:cNvSpPr>
              <a:spLocks noChangeArrowheads="1"/>
            </p:cNvSpPr>
            <p:nvPr/>
          </p:nvSpPr>
          <p:spPr bwMode="auto">
            <a:xfrm>
              <a:off x="533400" y="6248400"/>
              <a:ext cx="6553200" cy="45719"/>
            </a:xfrm>
            <a:prstGeom prst="roundRect">
              <a:avLst>
                <a:gd name="adj" fmla="val 16667"/>
              </a:avLst>
            </a:pr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2" name="Picture 2" descr="C:\NRPortbl\Active\CASHTON\1316976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891" y="5708108"/>
              <a:ext cx="2298700" cy="1010191"/>
            </a:xfrm>
            <a:prstGeom prst="rect">
              <a:avLst/>
            </a:prstGeom>
            <a:noFill/>
            <a:extLst>
              <a:ext uri="{909E8E84-426E-40DD-AFC4-6F175D3DCCD1}">
                <a14:hiddenFill xmlns:a14="http://schemas.microsoft.com/office/drawing/2010/main">
                  <a:solidFill>
                    <a:srgbClr val="FFFFFF"/>
                  </a:solidFill>
                </a14:hiddenFill>
              </a:ext>
            </a:extLst>
          </p:spPr>
        </p:pic>
      </p:grpSp>
      <p:sp>
        <p:nvSpPr>
          <p:cNvPr id="14" name="Rectangle 3"/>
          <p:cNvSpPr txBox="1">
            <a:spLocks noChangeArrowheads="1"/>
          </p:cNvSpPr>
          <p:nvPr/>
        </p:nvSpPr>
        <p:spPr bwMode="auto">
          <a:xfrm>
            <a:off x="533400" y="2667000"/>
            <a:ext cx="8229600" cy="2971800"/>
          </a:xfrm>
          <a:prstGeom prst="rect">
            <a:avLst/>
          </a:prstGeom>
          <a:noFill/>
          <a:ln w="9525">
            <a:noFill/>
            <a:miter lim="800000"/>
            <a:headEnd/>
            <a:tailEnd/>
          </a:ln>
        </p:spPr>
        <p:txBody>
          <a:bodyPr vert="horz" wrap="square" lIns="91440" tIns="45720" rIns="91440" bIns="45720" numCol="3" anchor="t" anchorCtr="0" compatLnSpc="1">
            <a:prstTxWarp prst="textNoShape">
              <a:avLst/>
            </a:prstTxWarp>
          </a:bodyPr>
          <a:lstStyle/>
          <a:p>
            <a:pPr marL="0" marR="0" lvl="0" indent="0" algn="l" defTabSz="914400" rtl="0" eaLnBrk="0" fontAlgn="base" latinLnBrk="0" hangingPunct="0">
              <a:lnSpc>
                <a:spcPct val="100000"/>
              </a:lnSpc>
              <a:spcBef>
                <a:spcPct val="5000"/>
              </a:spcBef>
              <a:spcAft>
                <a:spcPct val="5000"/>
              </a:spcAft>
              <a:buClrTx/>
              <a:buSzTx/>
              <a:buFontTx/>
              <a:buNone/>
              <a:tabLst>
                <a:tab pos="803275" algn="l"/>
              </a:tabLst>
              <a:defRPr/>
            </a:pPr>
            <a:endParaRPr kumimoji="0" lang="en-CA" sz="1800" b="0" i="0" u="none" strike="noStrike" kern="0" cap="none" spc="0" normalizeH="0" baseline="0" noProof="0" dirty="0" smtClean="0">
              <a:ln>
                <a:noFill/>
              </a:ln>
              <a:solidFill>
                <a:srgbClr val="585858"/>
              </a:solidFill>
              <a:effectLst/>
              <a:uLnTx/>
              <a:uFillTx/>
              <a:latin typeface="Calibri" pitchFamily="34" charset="0"/>
              <a:ea typeface="+mn-ea"/>
              <a:cs typeface="+mn-cs"/>
            </a:endParaRPr>
          </a:p>
          <a:p>
            <a:endParaRPr lang="en-US" sz="1800" b="1" dirty="0" smtClean="0"/>
          </a:p>
          <a:p>
            <a:endParaRPr lang="en-US" sz="1800" b="1" dirty="0" smtClean="0">
              <a:solidFill>
                <a:schemeClr val="tx1">
                  <a:lumMod val="65000"/>
                  <a:lumOff val="35000"/>
                </a:schemeClr>
              </a:solidFill>
            </a:endParaRPr>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pPr marL="0" indent="0" algn="ctr" eaLnBrk="1" hangingPunct="1">
              <a:buFont typeface="Wingdings 2" pitchFamily="18" charset="2"/>
              <a:buNone/>
              <a:tabLst>
                <a:tab pos="803275" algn="l"/>
              </a:tabLst>
            </a:pPr>
            <a:endParaRPr lang="en-US" altLang="en-US" sz="1800" b="1" dirty="0" smtClean="0">
              <a:solidFill>
                <a:srgbClr val="585858"/>
              </a:solidFill>
              <a:latin typeface="New Century Schoolbook"/>
            </a:endParaRPr>
          </a:p>
          <a:p>
            <a:pPr marL="0" indent="0" algn="ctr" eaLnBrk="1" hangingPunct="1">
              <a:buFont typeface="Wingdings 2" pitchFamily="18" charset="2"/>
              <a:buNone/>
              <a:tabLst>
                <a:tab pos="803275" algn="l"/>
              </a:tabLst>
            </a:pPr>
            <a:endParaRPr lang="en-US" altLang="en-US" sz="1800" b="1" dirty="0">
              <a:solidFill>
                <a:srgbClr val="585858"/>
              </a:solidFill>
              <a:latin typeface="New Century Schoolbook"/>
            </a:endParaRPr>
          </a:p>
          <a:p>
            <a:pPr algn="ctr">
              <a:tabLst>
                <a:tab pos="803275" algn="l"/>
              </a:tabLst>
            </a:pPr>
            <a:endParaRPr lang="en-US" altLang="en-US" b="1" dirty="0" smtClean="0">
              <a:solidFill>
                <a:srgbClr val="585858"/>
              </a:solidFill>
              <a:latin typeface="New Century Schoolbook"/>
            </a:endParaRPr>
          </a:p>
          <a:p>
            <a:pPr algn="ctr">
              <a:tabLst>
                <a:tab pos="803275" algn="l"/>
              </a:tabLst>
            </a:pPr>
            <a:endParaRPr lang="en-US" altLang="en-US" b="1" dirty="0">
              <a:solidFill>
                <a:srgbClr val="585858"/>
              </a:solidFill>
              <a:latin typeface="New Century Schoolbook"/>
            </a:endParaRPr>
          </a:p>
          <a:p>
            <a:pPr algn="ctr">
              <a:tabLst>
                <a:tab pos="803275" algn="l"/>
              </a:tabLst>
            </a:pPr>
            <a:r>
              <a:rPr lang="en-US" altLang="en-US" b="1" dirty="0" smtClean="0">
                <a:solidFill>
                  <a:srgbClr val="585858"/>
                </a:solidFill>
                <a:latin typeface="New Century Schoolbook"/>
              </a:rPr>
              <a:t>Daniel Condon</a:t>
            </a:r>
          </a:p>
          <a:p>
            <a:pPr algn="ctr">
              <a:tabLst>
                <a:tab pos="803275" algn="l"/>
              </a:tabLst>
            </a:pPr>
            <a:r>
              <a:rPr lang="en-US" altLang="en-US" b="1" dirty="0" smtClean="0">
                <a:solidFill>
                  <a:srgbClr val="585858"/>
                </a:solidFill>
                <a:latin typeface="New Century Schoolbook"/>
              </a:rPr>
              <a:t>Wilson Vukelich LLP</a:t>
            </a:r>
          </a:p>
          <a:p>
            <a:pPr algn="ctr">
              <a:tabLst>
                <a:tab pos="803275" algn="l"/>
              </a:tabLst>
            </a:pPr>
            <a:r>
              <a:rPr lang="en-US" altLang="en-US" b="1" dirty="0" smtClean="0">
                <a:solidFill>
                  <a:srgbClr val="585858"/>
                </a:solidFill>
                <a:latin typeface="New Century Schoolbook"/>
              </a:rPr>
              <a:t>905-940-5505</a:t>
            </a:r>
            <a:endParaRPr lang="en-US" altLang="en-US" b="1" dirty="0">
              <a:solidFill>
                <a:srgbClr val="585858"/>
              </a:solidFill>
              <a:latin typeface="New Century Schoolbook"/>
            </a:endParaRPr>
          </a:p>
          <a:p>
            <a:pPr algn="ctr">
              <a:tabLst>
                <a:tab pos="803275" algn="l"/>
              </a:tabLst>
            </a:pPr>
            <a:r>
              <a:rPr lang="en-US" altLang="en-US" b="1" dirty="0" smtClean="0">
                <a:solidFill>
                  <a:srgbClr val="DA0000"/>
                </a:solidFill>
                <a:latin typeface="New Century Schoolbook"/>
              </a:rPr>
              <a:t>dcondon@wvllp.ca</a:t>
            </a:r>
          </a:p>
          <a:p>
            <a:pPr algn="ctr">
              <a:tabLst>
                <a:tab pos="803275" algn="l"/>
              </a:tabLst>
            </a:pPr>
            <a:endParaRPr lang="en-US" altLang="en-US" b="1" dirty="0" smtClean="0">
              <a:solidFill>
                <a:srgbClr val="DA0000"/>
              </a:solidFill>
              <a:latin typeface="New Century Schoolbook"/>
            </a:endParaRPr>
          </a:p>
          <a:p>
            <a:pPr algn="ctr">
              <a:tabLst>
                <a:tab pos="803275" algn="l"/>
              </a:tabLst>
            </a:pPr>
            <a:r>
              <a:rPr lang="en-US" altLang="en-US" b="1" dirty="0">
                <a:solidFill>
                  <a:srgbClr val="585858"/>
                </a:solidFill>
                <a:latin typeface="New Century Schoolbook"/>
              </a:rPr>
              <a:t>Christine Ashton</a:t>
            </a:r>
          </a:p>
          <a:p>
            <a:pPr algn="ctr">
              <a:tabLst>
                <a:tab pos="803275" algn="l"/>
              </a:tabLst>
            </a:pPr>
            <a:r>
              <a:rPr lang="en-US" altLang="en-US" b="1" dirty="0">
                <a:solidFill>
                  <a:srgbClr val="585858"/>
                </a:solidFill>
                <a:latin typeface="New Century Schoolbook"/>
              </a:rPr>
              <a:t>Wilson Vukelich LLP</a:t>
            </a:r>
          </a:p>
          <a:p>
            <a:pPr algn="ctr">
              <a:tabLst>
                <a:tab pos="803275" algn="l"/>
              </a:tabLst>
            </a:pPr>
            <a:r>
              <a:rPr lang="en-US" altLang="en-US" b="1" dirty="0">
                <a:solidFill>
                  <a:srgbClr val="585858"/>
                </a:solidFill>
                <a:latin typeface="New Century Schoolbook"/>
              </a:rPr>
              <a:t>905-940-0526</a:t>
            </a:r>
          </a:p>
          <a:p>
            <a:pPr algn="ctr">
              <a:tabLst>
                <a:tab pos="803275" algn="l"/>
              </a:tabLst>
            </a:pPr>
            <a:r>
              <a:rPr lang="en-US" altLang="en-US" b="1" dirty="0">
                <a:solidFill>
                  <a:srgbClr val="DA0000"/>
                </a:solidFill>
                <a:latin typeface="New Century Schoolbook"/>
              </a:rPr>
              <a:t>cashton@wvllp.ca</a:t>
            </a:r>
          </a:p>
          <a:p>
            <a:pPr algn="ctr">
              <a:tabLst>
                <a:tab pos="803275" algn="l"/>
              </a:tabLst>
            </a:pPr>
            <a:endParaRPr lang="en-US" altLang="en-US" b="1" dirty="0" smtClean="0">
              <a:solidFill>
                <a:srgbClr val="DA0000"/>
              </a:solidFill>
              <a:latin typeface="New Century Schoolbook"/>
            </a:endParaRPr>
          </a:p>
          <a:p>
            <a:pPr>
              <a:tabLst>
                <a:tab pos="803275" algn="l"/>
              </a:tabLst>
            </a:pPr>
            <a:endParaRPr lang="en-US" altLang="en-US" b="1" dirty="0">
              <a:solidFill>
                <a:srgbClr val="C00000"/>
              </a:solidFill>
              <a:latin typeface="New Century Schoolbook"/>
            </a:endParaRPr>
          </a:p>
          <a:p>
            <a:endParaRPr lang="en-US" sz="1800" b="1" dirty="0" smtClean="0">
              <a:solidFill>
                <a:schemeClr val="tx1">
                  <a:lumMod val="65000"/>
                  <a:lumOff val="35000"/>
                </a:schemeClr>
              </a:solidFill>
            </a:endParaRPr>
          </a:p>
          <a:p>
            <a:endParaRPr lang="en-US" sz="1800" b="1" dirty="0" smtClean="0">
              <a:solidFill>
                <a:schemeClr val="tx1">
                  <a:lumMod val="65000"/>
                  <a:lumOff val="35000"/>
                </a:schemeClr>
              </a:solidFill>
            </a:endParaRPr>
          </a:p>
          <a:p>
            <a:endParaRPr lang="en-US" sz="1800" b="1" dirty="0" smtClean="0">
              <a:solidFill>
                <a:schemeClr val="tx1">
                  <a:lumMod val="65000"/>
                  <a:lumOff val="35000"/>
                </a:schemeClr>
              </a:solidFill>
            </a:endParaRPr>
          </a:p>
          <a:p>
            <a:endParaRPr lang="en-US" sz="1800" b="1" dirty="0" smtClean="0">
              <a:solidFill>
                <a:schemeClr val="tx1">
                  <a:lumMod val="65000"/>
                  <a:lumOff val="35000"/>
                </a:schemeClr>
              </a:solidFill>
            </a:endParaRPr>
          </a:p>
          <a:p>
            <a:endParaRPr lang="en-US" sz="1800" b="1" dirty="0" smtClean="0">
              <a:solidFill>
                <a:schemeClr val="tx1">
                  <a:lumMod val="65000"/>
                  <a:lumOff val="35000"/>
                </a:schemeClr>
              </a:solidFill>
            </a:endParaRPr>
          </a:p>
          <a:p>
            <a:endParaRPr lang="en-US" sz="1800" b="1" dirty="0" smtClean="0">
              <a:solidFill>
                <a:schemeClr val="tx1">
                  <a:lumMod val="65000"/>
                  <a:lumOff val="35000"/>
                </a:schemeClr>
              </a:solidFill>
            </a:endParaRPr>
          </a:p>
          <a:p>
            <a:endParaRPr lang="en-US" sz="1800" b="1" dirty="0" smtClean="0">
              <a:solidFill>
                <a:schemeClr val="tx1">
                  <a:lumMod val="65000"/>
                  <a:lumOff val="35000"/>
                </a:schemeClr>
              </a:solidFill>
            </a:endParaRPr>
          </a:p>
          <a:p>
            <a:endParaRPr lang="en-US" sz="1800" b="1" dirty="0" smtClean="0">
              <a:solidFill>
                <a:schemeClr val="tx1">
                  <a:lumMod val="65000"/>
                  <a:lumOff val="35000"/>
                </a:schemeClr>
              </a:solidFill>
            </a:endParaRPr>
          </a:p>
          <a:p>
            <a:endParaRPr lang="en-US" sz="1800" b="1" dirty="0" smtClean="0">
              <a:solidFill>
                <a:schemeClr val="tx1">
                  <a:lumMod val="65000"/>
                  <a:lumOff val="35000"/>
                </a:schemeClr>
              </a:solidFill>
            </a:endParaRPr>
          </a:p>
          <a:p>
            <a:endParaRPr lang="en-US" sz="1800" b="1" dirty="0" smtClean="0">
              <a:solidFill>
                <a:schemeClr val="tx1">
                  <a:lumMod val="65000"/>
                  <a:lumOff val="35000"/>
                </a:schemeClr>
              </a:solidFill>
            </a:endParaRPr>
          </a:p>
          <a:p>
            <a:endParaRPr lang="en-US" sz="1800" b="1" dirty="0" smtClean="0">
              <a:solidFill>
                <a:schemeClr val="tx1">
                  <a:lumMod val="65000"/>
                  <a:lumOff val="35000"/>
                </a:schemeClr>
              </a:solidFill>
            </a:endParaRPr>
          </a:p>
          <a:p>
            <a:endParaRPr lang="en-US" sz="1800" b="1" dirty="0" smtClean="0">
              <a:solidFill>
                <a:schemeClr val="tx1">
                  <a:lumMod val="65000"/>
                  <a:lumOff val="35000"/>
                </a:schemeClr>
              </a:solidFill>
            </a:endParaRPr>
          </a:p>
          <a:p>
            <a:endParaRPr lang="en-US" sz="1800" b="1" dirty="0" smtClean="0">
              <a:solidFill>
                <a:schemeClr val="tx1">
                  <a:lumMod val="65000"/>
                  <a:lumOff val="35000"/>
                </a:schemeClr>
              </a:solidFill>
            </a:endParaRPr>
          </a:p>
          <a:p>
            <a:endParaRPr lang="en-US" sz="1800" b="1" dirty="0" smtClean="0">
              <a:solidFill>
                <a:schemeClr val="tx1">
                  <a:lumMod val="65000"/>
                  <a:lumOff val="35000"/>
                </a:schemeClr>
              </a:solidFill>
            </a:endParaRPr>
          </a:p>
          <a:p>
            <a:endParaRPr lang="en-US" sz="1800" b="1" dirty="0" smtClean="0">
              <a:solidFill>
                <a:schemeClr val="tx1">
                  <a:lumMod val="65000"/>
                  <a:lumOff val="35000"/>
                </a:schemeClr>
              </a:solidFill>
            </a:endParaRPr>
          </a:p>
          <a:p>
            <a:endParaRPr lang="en-US" sz="1800" b="1" dirty="0" smtClean="0">
              <a:solidFill>
                <a:schemeClr val="tx1">
                  <a:lumMod val="65000"/>
                  <a:lumOff val="35000"/>
                </a:schemeClr>
              </a:solidFill>
            </a:endParaRPr>
          </a:p>
          <a:p>
            <a:endParaRPr lang="en-US" sz="1800" b="1" dirty="0" smtClean="0">
              <a:solidFill>
                <a:schemeClr val="tx1">
                  <a:lumMod val="65000"/>
                  <a:lumOff val="35000"/>
                </a:schemeClr>
              </a:solidFill>
            </a:endParaRPr>
          </a:p>
          <a:p>
            <a:endParaRPr lang="en-US" sz="1800" b="1" dirty="0" smtClean="0">
              <a:solidFill>
                <a:schemeClr val="tx1">
                  <a:lumMod val="65000"/>
                  <a:lumOff val="35000"/>
                </a:schemeClr>
              </a:solidFill>
            </a:endParaRPr>
          </a:p>
          <a:p>
            <a:endParaRPr lang="en-US" sz="1800" dirty="0" smtClean="0">
              <a:solidFill>
                <a:srgbClr val="A50021"/>
              </a:solidFill>
            </a:endParaRPr>
          </a:p>
          <a:p>
            <a:endParaRPr lang="en-US" sz="1800" dirty="0" smtClean="0">
              <a:solidFill>
                <a:srgbClr val="A50021"/>
              </a:solidFill>
            </a:endParaRPr>
          </a:p>
          <a:p>
            <a:pPr marL="0" marR="0" lvl="0" indent="0" algn="ctr" defTabSz="914400" rtl="0" eaLnBrk="1" fontAlgn="base" latinLnBrk="0" hangingPunct="1">
              <a:lnSpc>
                <a:spcPct val="100000"/>
              </a:lnSpc>
              <a:spcBef>
                <a:spcPct val="20000"/>
              </a:spcBef>
              <a:spcAft>
                <a:spcPct val="0"/>
              </a:spcAft>
              <a:buClrTx/>
              <a:buSzTx/>
              <a:buFontTx/>
              <a:buNone/>
              <a:tabLst>
                <a:tab pos="803275" algn="l"/>
              </a:tabLst>
              <a:defRPr/>
            </a:pPr>
            <a:endParaRPr kumimoji="0" lang="en-US" sz="2800" b="1" i="0" u="none" strike="noStrike" kern="0" cap="none" spc="0" normalizeH="0" baseline="0" noProof="0" dirty="0" smtClean="0">
              <a:ln>
                <a:noFill/>
              </a:ln>
              <a:solidFill>
                <a:schemeClr val="accent1"/>
              </a:solidFill>
              <a:effectLst/>
              <a:uLnTx/>
              <a:uFillTx/>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tab pos="803275" algn="l"/>
              </a:tabLst>
              <a:defRPr/>
            </a:pPr>
            <a:endParaRPr kumimoji="0" lang="en-US" sz="2800" b="1" i="0" u="none" strike="noStrike" kern="0" cap="none" spc="0" normalizeH="0" baseline="0" noProof="0" dirty="0" smtClean="0">
              <a:ln>
                <a:noFill/>
              </a:ln>
              <a:solidFill>
                <a:schemeClr val="accent1"/>
              </a:solidFill>
              <a:effectLst/>
              <a:uLnTx/>
              <a:uFillTx/>
              <a:latin typeface="+mn-lt"/>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tab pos="803275" algn="l"/>
              </a:tabLst>
              <a:defRPr/>
            </a:pPr>
            <a:endParaRPr kumimoji="0" lang="en-US" sz="2800" b="0" i="0" u="none" strike="noStrike" kern="0" cap="none" spc="0" normalizeH="0" baseline="0" noProof="0" dirty="0" smtClean="0">
              <a:ln>
                <a:noFill/>
              </a:ln>
              <a:solidFill>
                <a:schemeClr val="accent1"/>
              </a:solidFill>
              <a:effectLst/>
              <a:uLnTx/>
              <a:uFillTx/>
              <a:latin typeface="+mn-lt"/>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tab pos="803275" algn="l"/>
              </a:tabLst>
              <a:defRPr/>
            </a:pPr>
            <a:endParaRPr kumimoji="0" lang="en-US" sz="2800" b="1" i="1" u="none" strike="noStrike" kern="0" cap="none" spc="0" normalizeH="0" baseline="0" noProof="0" dirty="0" smtClean="0">
              <a:ln>
                <a:noFill/>
              </a:ln>
              <a:solidFill>
                <a:schemeClr val="accent1"/>
              </a:solidFill>
              <a:effectLst/>
              <a:uLnTx/>
              <a:uFillTx/>
              <a:latin typeface="+mn-lt"/>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tab pos="803275" algn="l"/>
              </a:tabLst>
              <a:defRPr/>
            </a:pPr>
            <a:endParaRPr kumimoji="0" lang="en-US" sz="2800" b="1" i="1" u="none" strike="noStrike" kern="0" cap="none" spc="0" normalizeH="0" baseline="0" noProof="0" dirty="0" smtClean="0">
              <a:ln>
                <a:noFill/>
              </a:ln>
              <a:solidFill>
                <a:schemeClr val="accent1"/>
              </a:solidFill>
              <a:effectLst/>
              <a:uLnTx/>
              <a:uFillTx/>
              <a:latin typeface="+mn-lt"/>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Char char="•"/>
              <a:tabLst>
                <a:tab pos="803275" algn="l"/>
              </a:tabLst>
              <a:defRPr/>
            </a:pPr>
            <a:endParaRPr kumimoji="0" lang="en-US" sz="2800" b="0" i="0" u="none" strike="noStrike" kern="0" cap="none" spc="0" normalizeH="0" baseline="0" noProof="0" dirty="0" smtClean="0">
              <a:ln>
                <a:noFill/>
              </a:ln>
              <a:solidFill>
                <a:schemeClr val="accent1"/>
              </a:solidFill>
              <a:effectLst/>
              <a:uLnTx/>
              <a:uFillTx/>
              <a:latin typeface="+mn-lt"/>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tab pos="803275" algn="l"/>
              </a:tabLst>
              <a:defRPr/>
            </a:pPr>
            <a:endParaRPr kumimoji="0" lang="en-US" sz="2800" b="1" i="1" u="none" strike="noStrike" kern="0" cap="none" spc="0" normalizeH="0" baseline="0" noProof="0" dirty="0" smtClean="0">
              <a:ln>
                <a:noFill/>
              </a:ln>
              <a:solidFill>
                <a:schemeClr val="accent1"/>
              </a:solidFill>
              <a:effectLst/>
              <a:uLnTx/>
              <a:uFillTx/>
              <a:latin typeface="+mn-lt"/>
              <a:ea typeface="+mn-ea"/>
              <a:cs typeface="+mn-cs"/>
            </a:endParaRPr>
          </a:p>
        </p:txBody>
      </p:sp>
      <p:sp>
        <p:nvSpPr>
          <p:cNvPr id="2" name="Title 1"/>
          <p:cNvSpPr>
            <a:spLocks noGrp="1"/>
          </p:cNvSpPr>
          <p:nvPr>
            <p:ph type="title"/>
          </p:nvPr>
        </p:nvSpPr>
        <p:spPr/>
        <p:txBody>
          <a:bodyPr/>
          <a:lstStyle/>
          <a:p>
            <a:r>
              <a:rPr lang="en-CA" b="1" dirty="0" smtClean="0">
                <a:solidFill>
                  <a:srgbClr val="DA0000"/>
                </a:solidFill>
              </a:rPr>
              <a:t>Questions?</a:t>
            </a:r>
            <a:endParaRPr lang="en-CA" b="1" dirty="0">
              <a:solidFill>
                <a:srgbClr val="DA0000"/>
              </a:solidFill>
            </a:endParaRPr>
          </a:p>
        </p:txBody>
      </p:sp>
    </p:spTree>
    <p:extLst>
      <p:ext uri="{BB962C8B-B14F-4D97-AF65-F5344CB8AC3E}">
        <p14:creationId xmlns:p14="http://schemas.microsoft.com/office/powerpoint/2010/main" val="2405987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1) Introduction</a:t>
            </a:r>
            <a:endParaRPr lang="en-CA" dirty="0"/>
          </a:p>
        </p:txBody>
      </p:sp>
      <p:sp>
        <p:nvSpPr>
          <p:cNvPr id="3" name="Content Placeholder 2"/>
          <p:cNvSpPr>
            <a:spLocks noGrp="1"/>
          </p:cNvSpPr>
          <p:nvPr>
            <p:ph idx="1"/>
          </p:nvPr>
        </p:nvSpPr>
        <p:spPr>
          <a:xfrm>
            <a:off x="457200" y="1600200"/>
            <a:ext cx="8229600" cy="4107908"/>
          </a:xfrm>
        </p:spPr>
        <p:txBody>
          <a:bodyPr>
            <a:normAutofit fontScale="85000" lnSpcReduction="10000"/>
          </a:bodyPr>
          <a:lstStyle/>
          <a:p>
            <a:pPr algn="just"/>
            <a:r>
              <a:rPr lang="en-CA" dirty="0" smtClean="0"/>
              <a:t>Shortly thereafter, on June 1, 2017, the Ontario government </a:t>
            </a:r>
            <a:r>
              <a:rPr lang="en-CA" dirty="0"/>
              <a:t>introduced the </a:t>
            </a:r>
            <a:r>
              <a:rPr lang="en-CA" i="1" dirty="0" smtClean="0"/>
              <a:t>Fair </a:t>
            </a:r>
            <a:r>
              <a:rPr lang="en-CA" i="1" dirty="0"/>
              <a:t>Workplaces, Better </a:t>
            </a:r>
            <a:r>
              <a:rPr lang="en-CA" i="1" dirty="0" smtClean="0"/>
              <a:t>Jobs Act, 2017 </a:t>
            </a:r>
            <a:r>
              <a:rPr lang="en-CA" dirty="0"/>
              <a:t>(Bill </a:t>
            </a:r>
            <a:r>
              <a:rPr lang="en-CA" dirty="0" smtClean="0"/>
              <a:t>148) </a:t>
            </a:r>
          </a:p>
          <a:p>
            <a:pPr algn="just"/>
            <a:r>
              <a:rPr lang="en-CA" dirty="0" smtClean="0"/>
              <a:t>Bill 148 proposes </a:t>
            </a:r>
            <a:r>
              <a:rPr lang="en-CA" dirty="0"/>
              <a:t>significant changes to both the </a:t>
            </a:r>
            <a:r>
              <a:rPr lang="en-CA" dirty="0" smtClean="0"/>
              <a:t>ESA </a:t>
            </a:r>
            <a:r>
              <a:rPr lang="en-CA" dirty="0"/>
              <a:t>and the </a:t>
            </a:r>
            <a:r>
              <a:rPr lang="en-CA" dirty="0" err="1" smtClean="0"/>
              <a:t>LRA</a:t>
            </a:r>
            <a:endParaRPr lang="en-CA" dirty="0" smtClean="0"/>
          </a:p>
          <a:p>
            <a:pPr algn="just"/>
            <a:r>
              <a:rPr lang="en-CA" dirty="0" smtClean="0"/>
              <a:t>In general, the goals of the amendments are to ensure workers are paid a living wage, to ensure more workers are treated as permanent employees and have more job security, and can more easily be unionized</a:t>
            </a:r>
          </a:p>
          <a:p>
            <a:pPr algn="just"/>
            <a:r>
              <a:rPr lang="en-CA" dirty="0" smtClean="0"/>
              <a:t>In response to Bill 148, numerous businesses, associations, and organization have taken the position that it will seriously injure  Ontario’s economic growth and comes without sufficient notice for businesses to get ready</a:t>
            </a:r>
          </a:p>
          <a:p>
            <a:pPr algn="just"/>
            <a:r>
              <a:rPr lang="en-CA" dirty="0" smtClean="0"/>
              <a:t>Indeed, as mentioned, the majority of the changes will take effect on January 1, 2018</a:t>
            </a:r>
            <a:endParaRPr lang="en-CA" dirty="0"/>
          </a:p>
          <a:p>
            <a:pPr marL="0" indent="0">
              <a:buNone/>
            </a:pPr>
            <a:endParaRPr lang="en-CA" dirty="0" smtClean="0"/>
          </a:p>
          <a:p>
            <a:endParaRPr lang="en-CA" dirty="0"/>
          </a:p>
          <a:p>
            <a:endParaRPr lang="en-CA" dirty="0"/>
          </a:p>
        </p:txBody>
      </p:sp>
      <p:grpSp>
        <p:nvGrpSpPr>
          <p:cNvPr id="8" name="Group 7"/>
          <p:cNvGrpSpPr/>
          <p:nvPr/>
        </p:nvGrpSpPr>
        <p:grpSpPr>
          <a:xfrm>
            <a:off x="533400" y="5708108"/>
            <a:ext cx="8443191" cy="1010191"/>
            <a:chOff x="533400" y="5708108"/>
            <a:chExt cx="8443191" cy="1010191"/>
          </a:xfrm>
        </p:grpSpPr>
        <p:sp>
          <p:nvSpPr>
            <p:cNvPr id="9" name="AutoShape 2"/>
            <p:cNvSpPr>
              <a:spLocks noChangeArrowheads="1"/>
            </p:cNvSpPr>
            <p:nvPr/>
          </p:nvSpPr>
          <p:spPr bwMode="auto">
            <a:xfrm>
              <a:off x="533400" y="6096000"/>
              <a:ext cx="6553200" cy="45719"/>
            </a:xfrm>
            <a:prstGeom prst="roundRect">
              <a:avLst>
                <a:gd name="adj" fmla="val 16667"/>
              </a:avLst>
            </a:prstGeom>
            <a:solidFill>
              <a:srgbClr val="C4160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AutoShape 2"/>
            <p:cNvSpPr>
              <a:spLocks noChangeArrowheads="1"/>
            </p:cNvSpPr>
            <p:nvPr/>
          </p:nvSpPr>
          <p:spPr bwMode="auto">
            <a:xfrm>
              <a:off x="533400" y="6248400"/>
              <a:ext cx="6553200" cy="45719"/>
            </a:xfrm>
            <a:prstGeom prst="roundRect">
              <a:avLst>
                <a:gd name="adj" fmla="val 16667"/>
              </a:avLst>
            </a:pr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2" name="Picture 2" descr="C:\NRPortbl\Active\CASHTON\1316976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891" y="5708108"/>
              <a:ext cx="2298700" cy="1010191"/>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Slide Number Placeholder 3"/>
          <p:cNvSpPr>
            <a:spLocks noGrp="1"/>
          </p:cNvSpPr>
          <p:nvPr>
            <p:ph type="sldNum" sz="quarter" idx="12"/>
          </p:nvPr>
        </p:nvSpPr>
        <p:spPr/>
        <p:txBody>
          <a:bodyPr/>
          <a:lstStyle/>
          <a:p>
            <a:pPr algn="r"/>
            <a:fld id="{49BA8AD0-BDB3-44B0-A24C-3FCAAE45F5DC}" type="slidenum">
              <a:rPr lang="en-CA" smtClean="0"/>
              <a:pPr algn="r"/>
              <a:t>5</a:t>
            </a:fld>
            <a:endParaRPr lang="en-CA" dirty="0"/>
          </a:p>
        </p:txBody>
      </p:sp>
    </p:spTree>
    <p:extLst>
      <p:ext uri="{BB962C8B-B14F-4D97-AF65-F5344CB8AC3E}">
        <p14:creationId xmlns:p14="http://schemas.microsoft.com/office/powerpoint/2010/main" val="858528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2) Misclassifying Employees</a:t>
            </a:r>
            <a:endParaRPr lang="en-CA" dirty="0"/>
          </a:p>
        </p:txBody>
      </p:sp>
      <p:sp>
        <p:nvSpPr>
          <p:cNvPr id="3" name="Content Placeholder 2"/>
          <p:cNvSpPr>
            <a:spLocks noGrp="1"/>
          </p:cNvSpPr>
          <p:nvPr>
            <p:ph idx="1"/>
          </p:nvPr>
        </p:nvSpPr>
        <p:spPr>
          <a:xfrm>
            <a:off x="457200" y="1600200"/>
            <a:ext cx="8229600" cy="4107908"/>
          </a:xfrm>
        </p:spPr>
        <p:txBody>
          <a:bodyPr>
            <a:normAutofit/>
          </a:bodyPr>
          <a:lstStyle/>
          <a:p>
            <a:pPr algn="just"/>
            <a:r>
              <a:rPr lang="en-CA" dirty="0" smtClean="0"/>
              <a:t>In general, a contractor is a person who is in business for themselves, and is retained to provide certain defined services to your company </a:t>
            </a:r>
          </a:p>
          <a:p>
            <a:pPr algn="just"/>
            <a:r>
              <a:rPr lang="en-CA" dirty="0" smtClean="0"/>
              <a:t>In contrast, an employee is a full-time or part-time worker who is part of your company and has certain duties, as directed by your company  </a:t>
            </a:r>
          </a:p>
          <a:p>
            <a:pPr marL="0" indent="0">
              <a:buNone/>
            </a:pPr>
            <a:endParaRPr lang="en-CA" dirty="0" smtClean="0"/>
          </a:p>
          <a:p>
            <a:endParaRPr lang="en-CA" dirty="0"/>
          </a:p>
          <a:p>
            <a:endParaRPr lang="en-CA" dirty="0"/>
          </a:p>
        </p:txBody>
      </p:sp>
      <p:grpSp>
        <p:nvGrpSpPr>
          <p:cNvPr id="8" name="Group 7"/>
          <p:cNvGrpSpPr/>
          <p:nvPr/>
        </p:nvGrpSpPr>
        <p:grpSpPr>
          <a:xfrm>
            <a:off x="533400" y="5708108"/>
            <a:ext cx="8443191" cy="1010191"/>
            <a:chOff x="533400" y="5708108"/>
            <a:chExt cx="8443191" cy="1010191"/>
          </a:xfrm>
        </p:grpSpPr>
        <p:sp>
          <p:nvSpPr>
            <p:cNvPr id="9" name="AutoShape 2"/>
            <p:cNvSpPr>
              <a:spLocks noChangeArrowheads="1"/>
            </p:cNvSpPr>
            <p:nvPr/>
          </p:nvSpPr>
          <p:spPr bwMode="auto">
            <a:xfrm>
              <a:off x="533400" y="6096000"/>
              <a:ext cx="6553200" cy="45719"/>
            </a:xfrm>
            <a:prstGeom prst="roundRect">
              <a:avLst>
                <a:gd name="adj" fmla="val 16667"/>
              </a:avLst>
            </a:prstGeom>
            <a:solidFill>
              <a:srgbClr val="C4160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AutoShape 2"/>
            <p:cNvSpPr>
              <a:spLocks noChangeArrowheads="1"/>
            </p:cNvSpPr>
            <p:nvPr/>
          </p:nvSpPr>
          <p:spPr bwMode="auto">
            <a:xfrm>
              <a:off x="533400" y="6248400"/>
              <a:ext cx="6553200" cy="45719"/>
            </a:xfrm>
            <a:prstGeom prst="roundRect">
              <a:avLst>
                <a:gd name="adj" fmla="val 16667"/>
              </a:avLst>
            </a:pr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2" name="Picture 2" descr="C:\NRPortbl\Active\CASHTON\1316976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891" y="5708108"/>
              <a:ext cx="2298700" cy="1010191"/>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Slide Number Placeholder 3"/>
          <p:cNvSpPr>
            <a:spLocks noGrp="1"/>
          </p:cNvSpPr>
          <p:nvPr>
            <p:ph type="sldNum" sz="quarter" idx="12"/>
          </p:nvPr>
        </p:nvSpPr>
        <p:spPr/>
        <p:txBody>
          <a:bodyPr/>
          <a:lstStyle/>
          <a:p>
            <a:pPr algn="r"/>
            <a:fld id="{49BA8AD0-BDB3-44B0-A24C-3FCAAE45F5DC}" type="slidenum">
              <a:rPr lang="en-CA" smtClean="0"/>
              <a:pPr algn="r"/>
              <a:t>6</a:t>
            </a:fld>
            <a:endParaRPr lang="en-CA" dirty="0"/>
          </a:p>
        </p:txBody>
      </p:sp>
    </p:spTree>
    <p:extLst>
      <p:ext uri="{BB962C8B-B14F-4D97-AF65-F5344CB8AC3E}">
        <p14:creationId xmlns:p14="http://schemas.microsoft.com/office/powerpoint/2010/main" val="1269900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2) Misclassifying Employees</a:t>
            </a:r>
            <a:endParaRPr lang="en-CA" dirty="0"/>
          </a:p>
        </p:txBody>
      </p:sp>
      <p:sp>
        <p:nvSpPr>
          <p:cNvPr id="3" name="Content Placeholder 2"/>
          <p:cNvSpPr>
            <a:spLocks noGrp="1"/>
          </p:cNvSpPr>
          <p:nvPr>
            <p:ph idx="1"/>
          </p:nvPr>
        </p:nvSpPr>
        <p:spPr>
          <a:xfrm>
            <a:off x="457200" y="1600200"/>
            <a:ext cx="8229600" cy="4107908"/>
          </a:xfrm>
        </p:spPr>
        <p:txBody>
          <a:bodyPr>
            <a:normAutofit/>
          </a:bodyPr>
          <a:lstStyle/>
          <a:p>
            <a:pPr lvl="0" algn="just"/>
            <a:r>
              <a:rPr lang="en-CA" dirty="0" smtClean="0"/>
              <a:t>It </a:t>
            </a:r>
            <a:r>
              <a:rPr lang="en-CA" dirty="0"/>
              <a:t>has been the position of the Ontario Ministry of Labour that a significant portion of workers who are treated as independent contractors </a:t>
            </a:r>
            <a:r>
              <a:rPr lang="en-CA" dirty="0" smtClean="0"/>
              <a:t>are, in fact, employees </a:t>
            </a:r>
            <a:endParaRPr lang="en-CA" dirty="0"/>
          </a:p>
          <a:p>
            <a:pPr lvl="0" algn="just"/>
            <a:r>
              <a:rPr lang="en-CA" dirty="0"/>
              <a:t>T</a:t>
            </a:r>
            <a:r>
              <a:rPr lang="en-CA" dirty="0" smtClean="0"/>
              <a:t>he </a:t>
            </a:r>
            <a:r>
              <a:rPr lang="en-CA" dirty="0"/>
              <a:t>C</a:t>
            </a:r>
            <a:r>
              <a:rPr lang="en-CA" dirty="0" smtClean="0"/>
              <a:t>hanging </a:t>
            </a:r>
            <a:r>
              <a:rPr lang="en-CA" dirty="0"/>
              <a:t>W</a:t>
            </a:r>
            <a:r>
              <a:rPr lang="en-CA" dirty="0" smtClean="0"/>
              <a:t>orkplaces Review Final Report recommended </a:t>
            </a:r>
            <a:r>
              <a:rPr lang="en-CA" dirty="0"/>
              <a:t>that the definition of </a:t>
            </a:r>
            <a:r>
              <a:rPr lang="en-CA" dirty="0" smtClean="0"/>
              <a:t>“employee” </a:t>
            </a:r>
            <a:r>
              <a:rPr lang="en-CA" dirty="0"/>
              <a:t>in the </a:t>
            </a:r>
            <a:r>
              <a:rPr lang="en-CA" dirty="0" smtClean="0"/>
              <a:t>ESA </a:t>
            </a:r>
            <a:r>
              <a:rPr lang="en-CA" dirty="0"/>
              <a:t>be extended to include a </a:t>
            </a:r>
            <a:r>
              <a:rPr lang="en-CA" dirty="0" smtClean="0"/>
              <a:t>“dependent contractor” </a:t>
            </a:r>
            <a:r>
              <a:rPr lang="en-CA" dirty="0"/>
              <a:t>and </a:t>
            </a:r>
            <a:r>
              <a:rPr lang="en-CA" dirty="0" smtClean="0"/>
              <a:t>that employee be </a:t>
            </a:r>
            <a:r>
              <a:rPr lang="en-CA" dirty="0"/>
              <a:t>defined in the same way as </a:t>
            </a:r>
            <a:r>
              <a:rPr lang="en-CA" dirty="0" smtClean="0"/>
              <a:t>it is in </a:t>
            </a:r>
            <a:r>
              <a:rPr lang="en-CA" dirty="0"/>
              <a:t>the </a:t>
            </a:r>
            <a:r>
              <a:rPr lang="en-CA" dirty="0" err="1" smtClean="0"/>
              <a:t>LRA</a:t>
            </a:r>
            <a:r>
              <a:rPr lang="en-CA" dirty="0" smtClean="0"/>
              <a:t>. </a:t>
            </a:r>
            <a:endParaRPr lang="en-CA" dirty="0"/>
          </a:p>
          <a:p>
            <a:pPr marL="0" indent="0" algn="just">
              <a:buNone/>
            </a:pPr>
            <a:endParaRPr lang="en-CA" dirty="0" smtClean="0"/>
          </a:p>
          <a:p>
            <a:pPr algn="just"/>
            <a:endParaRPr lang="en-CA" dirty="0"/>
          </a:p>
          <a:p>
            <a:pPr algn="just"/>
            <a:endParaRPr lang="en-CA" dirty="0"/>
          </a:p>
        </p:txBody>
      </p:sp>
      <p:grpSp>
        <p:nvGrpSpPr>
          <p:cNvPr id="8" name="Group 7"/>
          <p:cNvGrpSpPr/>
          <p:nvPr/>
        </p:nvGrpSpPr>
        <p:grpSpPr>
          <a:xfrm>
            <a:off x="533400" y="5708108"/>
            <a:ext cx="8443191" cy="1010191"/>
            <a:chOff x="533400" y="5708108"/>
            <a:chExt cx="8443191" cy="1010191"/>
          </a:xfrm>
        </p:grpSpPr>
        <p:sp>
          <p:nvSpPr>
            <p:cNvPr id="9" name="AutoShape 2"/>
            <p:cNvSpPr>
              <a:spLocks noChangeArrowheads="1"/>
            </p:cNvSpPr>
            <p:nvPr/>
          </p:nvSpPr>
          <p:spPr bwMode="auto">
            <a:xfrm>
              <a:off x="533400" y="6096000"/>
              <a:ext cx="6553200" cy="45719"/>
            </a:xfrm>
            <a:prstGeom prst="roundRect">
              <a:avLst>
                <a:gd name="adj" fmla="val 16667"/>
              </a:avLst>
            </a:prstGeom>
            <a:solidFill>
              <a:srgbClr val="C4160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AutoShape 2"/>
            <p:cNvSpPr>
              <a:spLocks noChangeArrowheads="1"/>
            </p:cNvSpPr>
            <p:nvPr/>
          </p:nvSpPr>
          <p:spPr bwMode="auto">
            <a:xfrm>
              <a:off x="533400" y="6248400"/>
              <a:ext cx="6553200" cy="45719"/>
            </a:xfrm>
            <a:prstGeom prst="roundRect">
              <a:avLst>
                <a:gd name="adj" fmla="val 16667"/>
              </a:avLst>
            </a:pr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2" name="Picture 2" descr="C:\NRPortbl\Active\CASHTON\1316976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891" y="5708108"/>
              <a:ext cx="2298700" cy="1010191"/>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Slide Number Placeholder 3"/>
          <p:cNvSpPr>
            <a:spLocks noGrp="1"/>
          </p:cNvSpPr>
          <p:nvPr>
            <p:ph type="sldNum" sz="quarter" idx="12"/>
          </p:nvPr>
        </p:nvSpPr>
        <p:spPr/>
        <p:txBody>
          <a:bodyPr/>
          <a:lstStyle/>
          <a:p>
            <a:pPr algn="r"/>
            <a:fld id="{49BA8AD0-BDB3-44B0-A24C-3FCAAE45F5DC}" type="slidenum">
              <a:rPr lang="en-CA" smtClean="0"/>
              <a:pPr algn="r"/>
              <a:t>7</a:t>
            </a:fld>
            <a:endParaRPr lang="en-CA" dirty="0"/>
          </a:p>
        </p:txBody>
      </p:sp>
    </p:spTree>
    <p:extLst>
      <p:ext uri="{BB962C8B-B14F-4D97-AF65-F5344CB8AC3E}">
        <p14:creationId xmlns:p14="http://schemas.microsoft.com/office/powerpoint/2010/main" val="2399880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2</a:t>
            </a:r>
            <a:r>
              <a:rPr lang="en-CA" dirty="0" smtClean="0"/>
              <a:t>) Misclassifying Employees</a:t>
            </a:r>
            <a:endParaRPr lang="en-CA" dirty="0"/>
          </a:p>
        </p:txBody>
      </p:sp>
      <p:sp>
        <p:nvSpPr>
          <p:cNvPr id="3" name="Content Placeholder 2"/>
          <p:cNvSpPr>
            <a:spLocks noGrp="1"/>
          </p:cNvSpPr>
          <p:nvPr>
            <p:ph idx="1"/>
          </p:nvPr>
        </p:nvSpPr>
        <p:spPr>
          <a:xfrm>
            <a:off x="457200" y="1600200"/>
            <a:ext cx="8229600" cy="4107908"/>
          </a:xfrm>
        </p:spPr>
        <p:txBody>
          <a:bodyPr>
            <a:normAutofit fontScale="92500"/>
          </a:bodyPr>
          <a:lstStyle/>
          <a:p>
            <a:pPr lvl="0" algn="just"/>
            <a:r>
              <a:rPr lang="en-CA" dirty="0" smtClean="0"/>
              <a:t>Bill </a:t>
            </a:r>
            <a:r>
              <a:rPr lang="en-CA" dirty="0"/>
              <a:t>148 does not </a:t>
            </a:r>
            <a:r>
              <a:rPr lang="en-CA" dirty="0" smtClean="0"/>
              <a:t>propose to amend </a:t>
            </a:r>
            <a:r>
              <a:rPr lang="en-CA" dirty="0"/>
              <a:t>the definition of “employee” to include “dependent contractor</a:t>
            </a:r>
            <a:r>
              <a:rPr lang="en-CA" dirty="0" smtClean="0"/>
              <a:t>"  </a:t>
            </a:r>
          </a:p>
          <a:p>
            <a:pPr lvl="0" algn="just"/>
            <a:r>
              <a:rPr lang="en-CA" dirty="0" smtClean="0"/>
              <a:t>Bill 148 </a:t>
            </a:r>
            <a:r>
              <a:rPr lang="en-CA" dirty="0"/>
              <a:t>does, however, contain an express prohibition on an employer treating a </a:t>
            </a:r>
            <a:r>
              <a:rPr lang="en-CA" dirty="0" smtClean="0"/>
              <a:t>worker </a:t>
            </a:r>
            <a:r>
              <a:rPr lang="en-CA" dirty="0"/>
              <a:t>who is an employee as </a:t>
            </a:r>
            <a:r>
              <a:rPr lang="en-CA" dirty="0" smtClean="0"/>
              <a:t>a non-employee (</a:t>
            </a:r>
            <a:r>
              <a:rPr lang="en-CA" dirty="0" err="1" smtClean="0"/>
              <a:t>eg</a:t>
            </a:r>
            <a:r>
              <a:rPr lang="en-CA" dirty="0" smtClean="0"/>
              <a:t>. a contractor)</a:t>
            </a:r>
            <a:endParaRPr lang="en-CA" dirty="0"/>
          </a:p>
          <a:p>
            <a:pPr algn="just"/>
            <a:r>
              <a:rPr lang="en-CA" dirty="0" smtClean="0"/>
              <a:t>As such, penalties will now </a:t>
            </a:r>
            <a:r>
              <a:rPr lang="en-CA" dirty="0"/>
              <a:t>be levied against employers for misclassifying employees as </a:t>
            </a:r>
            <a:r>
              <a:rPr lang="en-CA" dirty="0" smtClean="0"/>
              <a:t>contractors</a:t>
            </a:r>
            <a:endParaRPr lang="en-CA" dirty="0"/>
          </a:p>
          <a:p>
            <a:pPr lvl="0" algn="just"/>
            <a:r>
              <a:rPr lang="en-CA" dirty="0" smtClean="0"/>
              <a:t>Bill </a:t>
            </a:r>
            <a:r>
              <a:rPr lang="en-CA" dirty="0"/>
              <a:t>148 also states that in the course of an inspection or investigation or other proceeding (other than a prosecution) under the </a:t>
            </a:r>
            <a:r>
              <a:rPr lang="en-CA" dirty="0" smtClean="0"/>
              <a:t>ESA, </a:t>
            </a:r>
            <a:r>
              <a:rPr lang="en-CA" dirty="0"/>
              <a:t>it is the employer who bears the burden of proof </a:t>
            </a:r>
            <a:r>
              <a:rPr lang="en-CA" dirty="0" smtClean="0"/>
              <a:t>of demonstrating </a:t>
            </a:r>
            <a:r>
              <a:rPr lang="en-CA" dirty="0"/>
              <a:t>that the </a:t>
            </a:r>
            <a:r>
              <a:rPr lang="en-CA" dirty="0" smtClean="0"/>
              <a:t>worker </a:t>
            </a:r>
            <a:r>
              <a:rPr lang="en-CA" dirty="0"/>
              <a:t>is not an </a:t>
            </a:r>
            <a:r>
              <a:rPr lang="en-CA" dirty="0" smtClean="0"/>
              <a:t>employee</a:t>
            </a:r>
          </a:p>
          <a:p>
            <a:pPr marL="0" indent="0" algn="just">
              <a:buNone/>
            </a:pPr>
            <a:endParaRPr lang="en-CA" dirty="0" smtClean="0"/>
          </a:p>
          <a:p>
            <a:pPr algn="just"/>
            <a:endParaRPr lang="en-CA" dirty="0"/>
          </a:p>
          <a:p>
            <a:pPr algn="just"/>
            <a:endParaRPr lang="en-CA" dirty="0"/>
          </a:p>
        </p:txBody>
      </p:sp>
      <p:grpSp>
        <p:nvGrpSpPr>
          <p:cNvPr id="8" name="Group 7"/>
          <p:cNvGrpSpPr/>
          <p:nvPr/>
        </p:nvGrpSpPr>
        <p:grpSpPr>
          <a:xfrm>
            <a:off x="533400" y="5708108"/>
            <a:ext cx="8443191" cy="1010191"/>
            <a:chOff x="533400" y="5708108"/>
            <a:chExt cx="8443191" cy="1010191"/>
          </a:xfrm>
        </p:grpSpPr>
        <p:sp>
          <p:nvSpPr>
            <p:cNvPr id="9" name="AutoShape 2"/>
            <p:cNvSpPr>
              <a:spLocks noChangeArrowheads="1"/>
            </p:cNvSpPr>
            <p:nvPr/>
          </p:nvSpPr>
          <p:spPr bwMode="auto">
            <a:xfrm>
              <a:off x="533400" y="6096000"/>
              <a:ext cx="6553200" cy="45719"/>
            </a:xfrm>
            <a:prstGeom prst="roundRect">
              <a:avLst>
                <a:gd name="adj" fmla="val 16667"/>
              </a:avLst>
            </a:prstGeom>
            <a:solidFill>
              <a:srgbClr val="C4160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AutoShape 2"/>
            <p:cNvSpPr>
              <a:spLocks noChangeArrowheads="1"/>
            </p:cNvSpPr>
            <p:nvPr/>
          </p:nvSpPr>
          <p:spPr bwMode="auto">
            <a:xfrm>
              <a:off x="533400" y="6248400"/>
              <a:ext cx="6553200" cy="45719"/>
            </a:xfrm>
            <a:prstGeom prst="roundRect">
              <a:avLst>
                <a:gd name="adj" fmla="val 16667"/>
              </a:avLst>
            </a:pr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2" name="Picture 2" descr="C:\NRPortbl\Active\CASHTON\1316976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891" y="5708108"/>
              <a:ext cx="2298700" cy="1010191"/>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Slide Number Placeholder 3"/>
          <p:cNvSpPr>
            <a:spLocks noGrp="1"/>
          </p:cNvSpPr>
          <p:nvPr>
            <p:ph type="sldNum" sz="quarter" idx="12"/>
          </p:nvPr>
        </p:nvSpPr>
        <p:spPr/>
        <p:txBody>
          <a:bodyPr/>
          <a:lstStyle/>
          <a:p>
            <a:pPr algn="r"/>
            <a:fld id="{49BA8AD0-BDB3-44B0-A24C-3FCAAE45F5DC}" type="slidenum">
              <a:rPr lang="en-CA" smtClean="0"/>
              <a:pPr algn="r"/>
              <a:t>8</a:t>
            </a:fld>
            <a:endParaRPr lang="en-CA" dirty="0"/>
          </a:p>
        </p:txBody>
      </p:sp>
    </p:spTree>
    <p:extLst>
      <p:ext uri="{BB962C8B-B14F-4D97-AF65-F5344CB8AC3E}">
        <p14:creationId xmlns:p14="http://schemas.microsoft.com/office/powerpoint/2010/main" val="1477560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2</a:t>
            </a:r>
            <a:r>
              <a:rPr lang="en-CA" dirty="0" smtClean="0"/>
              <a:t>) Misclassifying Employees</a:t>
            </a:r>
            <a:endParaRPr lang="en-CA" dirty="0"/>
          </a:p>
        </p:txBody>
      </p:sp>
      <p:sp>
        <p:nvSpPr>
          <p:cNvPr id="3" name="Content Placeholder 2"/>
          <p:cNvSpPr>
            <a:spLocks noGrp="1"/>
          </p:cNvSpPr>
          <p:nvPr>
            <p:ph idx="1"/>
          </p:nvPr>
        </p:nvSpPr>
        <p:spPr>
          <a:xfrm>
            <a:off x="457200" y="1600200"/>
            <a:ext cx="8229600" cy="4107908"/>
          </a:xfrm>
        </p:spPr>
        <p:txBody>
          <a:bodyPr>
            <a:normAutofit/>
          </a:bodyPr>
          <a:lstStyle/>
          <a:p>
            <a:pPr lvl="0" algn="just"/>
            <a:r>
              <a:rPr lang="en-CA" dirty="0" smtClean="0"/>
              <a:t>For companies who hire workers as contractors, it is important to ensure there are no facts which suggest the contractor is an employee</a:t>
            </a:r>
          </a:p>
          <a:p>
            <a:pPr lvl="0" algn="just"/>
            <a:r>
              <a:rPr lang="en-CA" dirty="0" smtClean="0"/>
              <a:t>Assuming these amendments are passed, it now becomes even more important to have written agreements in place with the worker which confirm that the worker is a contractor</a:t>
            </a:r>
          </a:p>
          <a:p>
            <a:pPr marL="0" indent="0" algn="just">
              <a:buNone/>
            </a:pPr>
            <a:endParaRPr lang="en-CA" dirty="0" smtClean="0"/>
          </a:p>
          <a:p>
            <a:pPr algn="just"/>
            <a:endParaRPr lang="en-CA" dirty="0"/>
          </a:p>
          <a:p>
            <a:pPr algn="just"/>
            <a:endParaRPr lang="en-CA" dirty="0"/>
          </a:p>
        </p:txBody>
      </p:sp>
      <p:grpSp>
        <p:nvGrpSpPr>
          <p:cNvPr id="8" name="Group 7"/>
          <p:cNvGrpSpPr/>
          <p:nvPr/>
        </p:nvGrpSpPr>
        <p:grpSpPr>
          <a:xfrm>
            <a:off x="533400" y="5708108"/>
            <a:ext cx="8443191" cy="1010191"/>
            <a:chOff x="533400" y="5708108"/>
            <a:chExt cx="8443191" cy="1010191"/>
          </a:xfrm>
        </p:grpSpPr>
        <p:sp>
          <p:nvSpPr>
            <p:cNvPr id="9" name="AutoShape 2"/>
            <p:cNvSpPr>
              <a:spLocks noChangeArrowheads="1"/>
            </p:cNvSpPr>
            <p:nvPr/>
          </p:nvSpPr>
          <p:spPr bwMode="auto">
            <a:xfrm>
              <a:off x="533400" y="6096000"/>
              <a:ext cx="6553200" cy="45719"/>
            </a:xfrm>
            <a:prstGeom prst="roundRect">
              <a:avLst>
                <a:gd name="adj" fmla="val 16667"/>
              </a:avLst>
            </a:prstGeom>
            <a:solidFill>
              <a:srgbClr val="C4160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AutoShape 2"/>
            <p:cNvSpPr>
              <a:spLocks noChangeArrowheads="1"/>
            </p:cNvSpPr>
            <p:nvPr/>
          </p:nvSpPr>
          <p:spPr bwMode="auto">
            <a:xfrm>
              <a:off x="533400" y="6248400"/>
              <a:ext cx="6553200" cy="45719"/>
            </a:xfrm>
            <a:prstGeom prst="roundRect">
              <a:avLst>
                <a:gd name="adj" fmla="val 16667"/>
              </a:avLst>
            </a:pr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2" name="Picture 2" descr="C:\NRPortbl\Active\CASHTON\1316976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891" y="5708108"/>
              <a:ext cx="2298700" cy="1010191"/>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Slide Number Placeholder 3"/>
          <p:cNvSpPr>
            <a:spLocks noGrp="1"/>
          </p:cNvSpPr>
          <p:nvPr>
            <p:ph type="sldNum" sz="quarter" idx="12"/>
          </p:nvPr>
        </p:nvSpPr>
        <p:spPr/>
        <p:txBody>
          <a:bodyPr/>
          <a:lstStyle/>
          <a:p>
            <a:pPr algn="r"/>
            <a:fld id="{49BA8AD0-BDB3-44B0-A24C-3FCAAE45F5DC}" type="slidenum">
              <a:rPr lang="en-CA" smtClean="0"/>
              <a:pPr algn="r"/>
              <a:t>9</a:t>
            </a:fld>
            <a:endParaRPr lang="en-CA" dirty="0"/>
          </a:p>
        </p:txBody>
      </p:sp>
    </p:spTree>
    <p:extLst>
      <p:ext uri="{BB962C8B-B14F-4D97-AF65-F5344CB8AC3E}">
        <p14:creationId xmlns:p14="http://schemas.microsoft.com/office/powerpoint/2010/main" val="22707646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hristy">
      <a:dk1>
        <a:srgbClr val="515151"/>
      </a:dk1>
      <a:lt1>
        <a:sysClr val="window" lastClr="FFFFFF"/>
      </a:lt1>
      <a:dk2>
        <a:srgbClr val="000000"/>
      </a:dk2>
      <a:lt2>
        <a:srgbClr val="515151"/>
      </a:lt2>
      <a:accent1>
        <a:srgbClr val="C00000"/>
      </a:accent1>
      <a:accent2>
        <a:srgbClr val="000000"/>
      </a:accent2>
      <a:accent3>
        <a:srgbClr val="515151"/>
      </a:accent3>
      <a:accent4>
        <a:srgbClr val="515151"/>
      </a:accent4>
      <a:accent5>
        <a:srgbClr val="515151"/>
      </a:accent5>
      <a:accent6>
        <a:srgbClr val="515151"/>
      </a:accent6>
      <a:hlink>
        <a:srgbClr val="000000"/>
      </a:hlink>
      <a:folHlink>
        <a:srgbClr val="515151"/>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1328</TotalTime>
  <Words>3494</Words>
  <Application>Microsoft Office PowerPoint</Application>
  <PresentationFormat>On-screen Show (4:3)</PresentationFormat>
  <Paragraphs>407</Paragraphs>
  <Slides>41</Slides>
  <Notes>40</Notes>
  <HiddenSlides>0</HiddenSlides>
  <MMClips>0</MMClips>
  <ScaleCrop>false</ScaleCrop>
  <HeadingPairs>
    <vt:vector size="4" baseType="variant">
      <vt:variant>
        <vt:lpstr>Theme</vt:lpstr>
      </vt:variant>
      <vt:variant>
        <vt:i4>2</vt:i4>
      </vt:variant>
      <vt:variant>
        <vt:lpstr>Slide Titles</vt:lpstr>
      </vt:variant>
      <vt:variant>
        <vt:i4>41</vt:i4>
      </vt:variant>
    </vt:vector>
  </HeadingPairs>
  <TitlesOfParts>
    <vt:vector size="43" baseType="lpstr">
      <vt:lpstr>Clarity</vt:lpstr>
      <vt:lpstr>Office Theme</vt:lpstr>
      <vt:lpstr>Employer Webinar </vt:lpstr>
      <vt:lpstr>Agenda</vt:lpstr>
      <vt:lpstr>Agenda</vt:lpstr>
      <vt:lpstr>1) Introduction</vt:lpstr>
      <vt:lpstr>1) Introduction</vt:lpstr>
      <vt:lpstr>2) Misclassifying Employees</vt:lpstr>
      <vt:lpstr>2) Misclassifying Employees</vt:lpstr>
      <vt:lpstr>2) Misclassifying Employees</vt:lpstr>
      <vt:lpstr>2) Misclassifying Employees</vt:lpstr>
      <vt:lpstr>3) Compensation</vt:lpstr>
      <vt:lpstr>3)a) Compensation: Minimum Wage</vt:lpstr>
      <vt:lpstr>3)a) Compensation: Minimum Wage</vt:lpstr>
      <vt:lpstr>3)b) Compensation: Vacation Pay</vt:lpstr>
      <vt:lpstr>3)c) Compensation: Holiday Pay</vt:lpstr>
      <vt:lpstr>3)d) Compensation: Minimum Pay</vt:lpstr>
      <vt:lpstr>3)d) Compensation: Minimum Pay</vt:lpstr>
      <vt:lpstr>3)e) Compensation: Overtime Pay</vt:lpstr>
      <vt:lpstr>3)f) Compensation: Equal Pay</vt:lpstr>
      <vt:lpstr>3)f) Compensation: Equal Pay</vt:lpstr>
      <vt:lpstr>3)g) Compensation: Leaves</vt:lpstr>
      <vt:lpstr>3)g) Compensation: Leaves</vt:lpstr>
      <vt:lpstr>3)g) Compensation: Leaves</vt:lpstr>
      <vt:lpstr>3)g) Compensation: Leaves</vt:lpstr>
      <vt:lpstr>4) Shift Scheduling and Workplace Location</vt:lpstr>
      <vt:lpstr>4) Shift Scheduling and Workplace Location</vt:lpstr>
      <vt:lpstr>5) Temporary Workers</vt:lpstr>
      <vt:lpstr>5) Temporary Workers</vt:lpstr>
      <vt:lpstr>5) Temporary Workers</vt:lpstr>
      <vt:lpstr>6) Penalties</vt:lpstr>
      <vt:lpstr>6) Penalties</vt:lpstr>
      <vt:lpstr>6) Penalties</vt:lpstr>
      <vt:lpstr>6) Penalties</vt:lpstr>
      <vt:lpstr>6) Penalties</vt:lpstr>
      <vt:lpstr>7) Amendments to the Labour Relations Act</vt:lpstr>
      <vt:lpstr>7) Amendments to the Labour Relations Act</vt:lpstr>
      <vt:lpstr>7) Amendments to the Labour Relations Act</vt:lpstr>
      <vt:lpstr>7) Amendments to the Labour Relations Act</vt:lpstr>
      <vt:lpstr>7) Amendments to the Labour Relations Act</vt:lpstr>
      <vt:lpstr>7) Amendments to the Labour Relations Act</vt:lpstr>
      <vt:lpstr>7) Amendments to the Labour Relations Act</vt:lpstr>
      <vt:lpstr>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Workplace Training Session </dc:title>
  <dc:creator>Christine Ashton</dc:creator>
  <cp:lastModifiedBy>Kate O'Dette</cp:lastModifiedBy>
  <cp:revision>255</cp:revision>
  <cp:lastPrinted>2017-07-11T16:57:49Z</cp:lastPrinted>
  <dcterms:created xsi:type="dcterms:W3CDTF">2016-11-15T01:29:09Z</dcterms:created>
  <dcterms:modified xsi:type="dcterms:W3CDTF">2017-07-11T21:14:20Z</dcterms:modified>
</cp:coreProperties>
</file>